
<file path=[Content_Types].xml><?xml version="1.0" encoding="utf-8"?>
<Types xmlns="http://schemas.openxmlformats.org/package/2006/content-types">
  <Default Extension="bin" ContentType="application/vnd.openxmlformats-officedocument.oleObject"/>
  <Default Extension="jpg" ContentType="image/jpeg"/>
  <Default Extension="mp4" ContentType="video/mp4"/>
  <Default Extension="png" ContentType="image/png"/>
  <Default Extension="rels" ContentType="application/vnd.openxmlformats-package.relationships+xml"/>
  <Default Extension="wmf" ContentType="image/x-wmf"/>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36"/>
  </p:notesMasterIdLst>
  <p:handoutMasterIdLst>
    <p:handoutMasterId r:id="rId37"/>
  </p:handoutMasterIdLst>
  <p:sldIdLst>
    <p:sldId id="257" r:id="rId2"/>
    <p:sldId id="312" r:id="rId3"/>
    <p:sldId id="370" r:id="rId4"/>
    <p:sldId id="369" r:id="rId5"/>
    <p:sldId id="373" r:id="rId6"/>
    <p:sldId id="367" r:id="rId7"/>
    <p:sldId id="366" r:id="rId8"/>
    <p:sldId id="396" r:id="rId9"/>
    <p:sldId id="397" r:id="rId10"/>
    <p:sldId id="414" r:id="rId11"/>
    <p:sldId id="399" r:id="rId12"/>
    <p:sldId id="371" r:id="rId13"/>
    <p:sldId id="395" r:id="rId14"/>
    <p:sldId id="372" r:id="rId15"/>
    <p:sldId id="401" r:id="rId16"/>
    <p:sldId id="402" r:id="rId17"/>
    <p:sldId id="374" r:id="rId18"/>
    <p:sldId id="377" r:id="rId19"/>
    <p:sldId id="378" r:id="rId20"/>
    <p:sldId id="375" r:id="rId21"/>
    <p:sldId id="376" r:id="rId22"/>
    <p:sldId id="379" r:id="rId23"/>
    <p:sldId id="385" r:id="rId24"/>
    <p:sldId id="380" r:id="rId25"/>
    <p:sldId id="381" r:id="rId26"/>
    <p:sldId id="382" r:id="rId27"/>
    <p:sldId id="394" r:id="rId28"/>
    <p:sldId id="383" r:id="rId29"/>
    <p:sldId id="384" r:id="rId30"/>
    <p:sldId id="387" r:id="rId31"/>
    <p:sldId id="389" r:id="rId32"/>
    <p:sldId id="393" r:id="rId33"/>
    <p:sldId id="390" r:id="rId34"/>
    <p:sldId id="391" r:id="rId35"/>
  </p:sldIdLst>
  <p:sldSz cx="9144000" cy="6858000" type="screen4x3"/>
  <p:notesSz cx="6858000" cy="9144000"/>
  <p:defaultTextStyle>
    <a:defPPr>
      <a:defRPr lang="bg-BG"/>
    </a:defPPr>
    <a:lvl1pPr algn="l" rtl="0" fontAlgn="base">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li" initials="E" lastIdx="3" clrIdx="0">
    <p:extLst>
      <p:ext uri="{19B8F6BF-5375-455C-9EA6-DF929625EA0E}">
        <p15:presenceInfo xmlns:p15="http://schemas.microsoft.com/office/powerpoint/2012/main" userId="El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CC"/>
    <a:srgbClr val="333399"/>
    <a:srgbClr val="666699"/>
    <a:srgbClr val="333333"/>
    <a:srgbClr val="003366"/>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40" autoAdjust="0"/>
    <p:restoredTop sz="81546" autoAdjust="0"/>
  </p:normalViewPr>
  <p:slideViewPr>
    <p:cSldViewPr>
      <p:cViewPr varScale="1">
        <p:scale>
          <a:sx n="67" d="100"/>
          <a:sy n="67" d="100"/>
        </p:scale>
        <p:origin x="1992" y="58"/>
      </p:cViewPr>
      <p:guideLst>
        <p:guide orient="horz" pos="2160"/>
        <p:guide pos="2880"/>
      </p:guideLst>
    </p:cSldViewPr>
  </p:slideViewPr>
  <p:outlineViewPr>
    <p:cViewPr>
      <p:scale>
        <a:sx n="33" d="100"/>
        <a:sy n="33" d="100"/>
      </p:scale>
      <p:origin x="0" y="-3936"/>
    </p:cViewPr>
  </p:outlineViewPr>
  <p:notesTextViewPr>
    <p:cViewPr>
      <p:scale>
        <a:sx n="150" d="100"/>
        <a:sy n="150" d="100"/>
      </p:scale>
      <p:origin x="0" y="0"/>
    </p:cViewPr>
  </p:notesTextViewPr>
  <p:sorterViewPr>
    <p:cViewPr>
      <p:scale>
        <a:sx n="66" d="100"/>
        <a:sy n="66" d="100"/>
      </p:scale>
      <p:origin x="0" y="0"/>
    </p:cViewPr>
  </p:sorterViewPr>
  <p:notesViewPr>
    <p:cSldViewPr>
      <p:cViewPr varScale="1">
        <p:scale>
          <a:sx n="66" d="100"/>
          <a:sy n="66" d="100"/>
        </p:scale>
        <p:origin x="3134" y="3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2-04T16:54:11.291" idx="2">
    <p:pos x="2784" y="3442"/>
    <p:text>Към този слайд трябва да се добавят четиритe видеа за Ойлеровите ъгли от VBox</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52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Arial" panose="020B0604020202020204" pitchFamily="34" charset="0"/>
              </a:defRPr>
            </a:lvl1pPr>
          </a:lstStyle>
          <a:p>
            <a:endParaRPr lang="bg-BG"/>
          </a:p>
        </p:txBody>
      </p:sp>
      <p:sp>
        <p:nvSpPr>
          <p:cNvPr id="107523"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panose="020B0604020202020204" pitchFamily="34" charset="0"/>
              </a:defRPr>
            </a:lvl1pPr>
          </a:lstStyle>
          <a:p>
            <a:endParaRPr lang="bg-BG"/>
          </a:p>
        </p:txBody>
      </p:sp>
      <p:sp>
        <p:nvSpPr>
          <p:cNvPr id="107524"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Arial" panose="020B0604020202020204" pitchFamily="34" charset="0"/>
              </a:defRPr>
            </a:lvl1pPr>
          </a:lstStyle>
          <a:p>
            <a:endParaRPr lang="bg-BG"/>
          </a:p>
        </p:txBody>
      </p:sp>
      <p:sp>
        <p:nvSpPr>
          <p:cNvPr id="107525"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Arial" panose="020B0604020202020204" pitchFamily="34" charset="0"/>
              </a:defRPr>
            </a:lvl1pPr>
          </a:lstStyle>
          <a:p>
            <a:fld id="{EE5E4DB7-8442-4014-A405-0E93998EA327}" type="slidenum">
              <a:rPr lang="bg-BG"/>
              <a:pPr/>
              <a:t>‹#›</a:t>
            </a:fld>
            <a:endParaRPr lang="bg-BG"/>
          </a:p>
        </p:txBody>
      </p:sp>
    </p:spTree>
    <p:extLst>
      <p:ext uri="{BB962C8B-B14F-4D97-AF65-F5344CB8AC3E}">
        <p14:creationId xmlns:p14="http://schemas.microsoft.com/office/powerpoint/2010/main" val="28942336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Arial" panose="020B0604020202020204" pitchFamily="34" charset="0"/>
              </a:defRPr>
            </a:lvl1pPr>
          </a:lstStyle>
          <a:p>
            <a:endParaRPr lang="bg-BG"/>
          </a:p>
        </p:txBody>
      </p:sp>
      <p:sp>
        <p:nvSpPr>
          <p:cNvPr id="7987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panose="020B0604020202020204" pitchFamily="34" charset="0"/>
              </a:defRPr>
            </a:lvl1pPr>
          </a:lstStyle>
          <a:p>
            <a:endParaRPr lang="bg-BG"/>
          </a:p>
        </p:txBody>
      </p:sp>
      <p:sp>
        <p:nvSpPr>
          <p:cNvPr id="798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9877" name="Rectangle 5"/>
          <p:cNvSpPr>
            <a:spLocks noGrp="1" noChangeArrowheads="1"/>
          </p:cNvSpPr>
          <p:nvPr>
            <p:ph type="body" sz="quarter" idx="3"/>
          </p:nvPr>
        </p:nvSpPr>
        <p:spPr bwMode="auto">
          <a:xfrm>
            <a:off x="692150" y="43561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bg-BG"/>
              <a:t>Click to edit Master text styles</a:t>
            </a:r>
          </a:p>
          <a:p>
            <a:pPr lvl="1"/>
            <a:r>
              <a:rPr lang="bg-BG"/>
              <a:t>Second level</a:t>
            </a:r>
          </a:p>
          <a:p>
            <a:pPr lvl="2"/>
            <a:r>
              <a:rPr lang="bg-BG"/>
              <a:t>Third level</a:t>
            </a:r>
          </a:p>
          <a:p>
            <a:pPr lvl="3"/>
            <a:r>
              <a:rPr lang="bg-BG"/>
              <a:t>Fourth level</a:t>
            </a:r>
          </a:p>
          <a:p>
            <a:pPr lvl="4"/>
            <a:r>
              <a:rPr lang="bg-BG"/>
              <a:t>Fifth level</a:t>
            </a:r>
          </a:p>
        </p:txBody>
      </p:sp>
      <p:sp>
        <p:nvSpPr>
          <p:cNvPr id="7987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Arial" panose="020B0604020202020204" pitchFamily="34" charset="0"/>
              </a:defRPr>
            </a:lvl1pPr>
          </a:lstStyle>
          <a:p>
            <a:endParaRPr lang="bg-BG"/>
          </a:p>
        </p:txBody>
      </p:sp>
      <p:sp>
        <p:nvSpPr>
          <p:cNvPr id="7987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Arial" panose="020B0604020202020204" pitchFamily="34" charset="0"/>
              </a:defRPr>
            </a:lvl1pPr>
          </a:lstStyle>
          <a:p>
            <a:fld id="{EB63B242-671F-4338-8EC8-EE4290B1A82A}" type="slidenum">
              <a:rPr lang="bg-BG"/>
              <a:pPr/>
              <a:t>‹#›</a:t>
            </a:fld>
            <a:endParaRPr lang="bg-BG"/>
          </a:p>
        </p:txBody>
      </p:sp>
    </p:spTree>
    <p:extLst>
      <p:ext uri="{BB962C8B-B14F-4D97-AF65-F5344CB8AC3E}">
        <p14:creationId xmlns:p14="http://schemas.microsoft.com/office/powerpoint/2010/main" val="103350711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bg.wikipedia.org/wiki/%D0%9D%D1%83%D0%BB%D0%B0"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bg.wikipedia.org/wiki/%D0%91%D0%B5%D0%B7%D0%BA%D1%80%D0%B0%D0%B9%D0%BD%D0%BE%D1%81%D1%82"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10"/>
          </p:nvPr>
        </p:nvSpPr>
        <p:spPr/>
        <p:txBody>
          <a:bodyPr/>
          <a:lstStyle/>
          <a:p>
            <a:fld id="{EB63B242-671F-4338-8EC8-EE4290B1A82A}" type="slidenum">
              <a:rPr lang="bg-BG" smtClean="0"/>
              <a:pPr/>
              <a:t>1</a:t>
            </a:fld>
            <a:endParaRPr lang="bg-BG"/>
          </a:p>
        </p:txBody>
      </p:sp>
    </p:spTree>
    <p:extLst>
      <p:ext uri="{BB962C8B-B14F-4D97-AF65-F5344CB8AC3E}">
        <p14:creationId xmlns:p14="http://schemas.microsoft.com/office/powerpoint/2010/main" val="2721941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35506DD4-3F3F-4539-8B60-7F01F6884569}" type="slidenum">
              <a:rPr lang="bg-BG"/>
              <a:pPr/>
              <a:t>2</a:t>
            </a:fld>
            <a:endParaRPr lang="bg-BG"/>
          </a:p>
        </p:txBody>
      </p:sp>
      <p:sp>
        <p:nvSpPr>
          <p:cNvPr id="152578" name="Rectangle 2"/>
          <p:cNvSpPr>
            <a:spLocks noGrp="1" noRot="1" noChangeAspect="1" noChangeArrowheads="1" noTextEdit="1"/>
          </p:cNvSpPr>
          <p:nvPr>
            <p:ph type="sldImg"/>
          </p:nvPr>
        </p:nvSpPr>
        <p:spPr>
          <a:ln/>
        </p:spPr>
      </p:sp>
      <p:sp>
        <p:nvSpPr>
          <p:cNvPr id="152579" name="Rectangle 3"/>
          <p:cNvSpPr>
            <a:spLocks noGrp="1" noChangeArrowheads="1"/>
          </p:cNvSpPr>
          <p:nvPr>
            <p:ph type="body" idx="1"/>
          </p:nvPr>
        </p:nvSpPr>
        <p:spPr/>
        <p:txBody>
          <a:bodyPr/>
          <a:lstStyle/>
          <a:p>
            <a:endParaRPr lang="bg-BG" dirty="0"/>
          </a:p>
        </p:txBody>
      </p:sp>
    </p:spTree>
    <p:extLst>
      <p:ext uri="{BB962C8B-B14F-4D97-AF65-F5344CB8AC3E}">
        <p14:creationId xmlns:p14="http://schemas.microsoft.com/office/powerpoint/2010/main" val="720739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63B242-671F-4338-8EC8-EE4290B1A82A}" type="slidenum">
              <a:rPr lang="bg-BG" smtClean="0"/>
              <a:pPr/>
              <a:t>3</a:t>
            </a:fld>
            <a:endParaRPr lang="bg-BG"/>
          </a:p>
        </p:txBody>
      </p:sp>
    </p:spTree>
    <p:extLst>
      <p:ext uri="{BB962C8B-B14F-4D97-AF65-F5344CB8AC3E}">
        <p14:creationId xmlns:p14="http://schemas.microsoft.com/office/powerpoint/2010/main" val="3074255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bg-BG" dirty="0"/>
              <a:t>Степени на свобода – броят на възможните независими, елементарни, относителни движения между две подвижно свързани звена.</a:t>
            </a:r>
          </a:p>
        </p:txBody>
      </p:sp>
      <p:sp>
        <p:nvSpPr>
          <p:cNvPr id="4" name="Slide Number Placeholder 3"/>
          <p:cNvSpPr>
            <a:spLocks noGrp="1"/>
          </p:cNvSpPr>
          <p:nvPr>
            <p:ph type="sldNum" sz="quarter" idx="10"/>
          </p:nvPr>
        </p:nvSpPr>
        <p:spPr/>
        <p:txBody>
          <a:bodyPr/>
          <a:lstStyle/>
          <a:p>
            <a:fld id="{EB63B242-671F-4338-8EC8-EE4290B1A82A}" type="slidenum">
              <a:rPr lang="bg-BG" smtClean="0"/>
              <a:pPr/>
              <a:t>7</a:t>
            </a:fld>
            <a:endParaRPr lang="bg-BG"/>
          </a:p>
        </p:txBody>
      </p:sp>
    </p:spTree>
    <p:extLst>
      <p:ext uri="{BB962C8B-B14F-4D97-AF65-F5344CB8AC3E}">
        <p14:creationId xmlns:p14="http://schemas.microsoft.com/office/powerpoint/2010/main" val="2810236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200" dirty="0">
                <a:latin typeface="Arial" panose="020B0604020202020204" pitchFamily="34" charset="0"/>
                <a:cs typeface="Arial" panose="020B0604020202020204" pitchFamily="34" charset="0"/>
              </a:rPr>
              <a:t>Определената по този начин радиална координата може да приема стойности от </a:t>
            </a:r>
            <a:r>
              <a:rPr lang="ru-RU" sz="1200" dirty="0">
                <a:latin typeface="Arial" panose="020B0604020202020204" pitchFamily="34" charset="0"/>
                <a:cs typeface="Arial" panose="020B0604020202020204" pitchFamily="34" charset="0"/>
                <a:hlinkClick r:id="rId3" tooltip="Нула"/>
              </a:rPr>
              <a:t>нула</a:t>
            </a:r>
            <a:r>
              <a:rPr lang="ru-RU" sz="1200" dirty="0">
                <a:latin typeface="Arial" panose="020B0604020202020204" pitchFamily="34" charset="0"/>
                <a:cs typeface="Arial" panose="020B0604020202020204" pitchFamily="34" charset="0"/>
              </a:rPr>
              <a:t> до </a:t>
            </a:r>
            <a:r>
              <a:rPr lang="ru-RU" sz="1200" dirty="0">
                <a:latin typeface="Arial" panose="020B0604020202020204" pitchFamily="34" charset="0"/>
                <a:cs typeface="Arial" panose="020B0604020202020204" pitchFamily="34" charset="0"/>
                <a:hlinkClick r:id="rId4" tooltip="Безкрайност"/>
              </a:rPr>
              <a:t>безкрайност</a:t>
            </a:r>
            <a:r>
              <a:rPr lang="ru-RU" sz="1200" dirty="0">
                <a:latin typeface="Arial" panose="020B0604020202020204" pitchFamily="34" charset="0"/>
                <a:cs typeface="Arial" panose="020B0604020202020204" pitchFamily="34" charset="0"/>
              </a:rPr>
              <a:t>, а ъгловата координата се изменя в границите от 0° до 360°. Понякога за удобство областта от възможни стойности в полярната координата може да бъде разширена извън границите на пълния ъгъл или да ѝ се присвоят отрицателни стойности, което съответства на завъртане на полярната ос в посока, обратна на часовниковата стрелка. </a:t>
            </a: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EB63B242-671F-4338-8EC8-EE4290B1A82A}" type="slidenum">
              <a:rPr lang="bg-BG" smtClean="0"/>
              <a:pPr/>
              <a:t>8</a:t>
            </a:fld>
            <a:endParaRPr lang="bg-BG"/>
          </a:p>
        </p:txBody>
      </p:sp>
    </p:spTree>
    <p:extLst>
      <p:ext uri="{BB962C8B-B14F-4D97-AF65-F5344CB8AC3E}">
        <p14:creationId xmlns:p14="http://schemas.microsoft.com/office/powerpoint/2010/main" val="3911726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63B242-671F-4338-8EC8-EE4290B1A82A}" type="slidenum">
              <a:rPr lang="bg-BG" smtClean="0"/>
              <a:pPr/>
              <a:t>9</a:t>
            </a:fld>
            <a:endParaRPr lang="bg-BG"/>
          </a:p>
        </p:txBody>
      </p:sp>
    </p:spTree>
    <p:extLst>
      <p:ext uri="{BB962C8B-B14F-4D97-AF65-F5344CB8AC3E}">
        <p14:creationId xmlns:p14="http://schemas.microsoft.com/office/powerpoint/2010/main" val="1753560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EB63B242-671F-4338-8EC8-EE4290B1A82A}" type="slidenum">
              <a:rPr lang="bg-BG" smtClean="0"/>
              <a:pPr/>
              <a:t>12</a:t>
            </a:fld>
            <a:endParaRPr lang="bg-BG"/>
          </a:p>
        </p:txBody>
      </p:sp>
    </p:spTree>
    <p:extLst>
      <p:ext uri="{BB962C8B-B14F-4D97-AF65-F5344CB8AC3E}">
        <p14:creationId xmlns:p14="http://schemas.microsoft.com/office/powerpoint/2010/main" val="2306333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63B242-671F-4338-8EC8-EE4290B1A82A}" type="slidenum">
              <a:rPr lang="bg-BG" smtClean="0"/>
              <a:pPr/>
              <a:t>15</a:t>
            </a:fld>
            <a:endParaRPr lang="bg-BG"/>
          </a:p>
        </p:txBody>
      </p:sp>
    </p:spTree>
    <p:extLst>
      <p:ext uri="{BB962C8B-B14F-4D97-AF65-F5344CB8AC3E}">
        <p14:creationId xmlns:p14="http://schemas.microsoft.com/office/powerpoint/2010/main" val="2213317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63B242-671F-4338-8EC8-EE4290B1A82A}" type="slidenum">
              <a:rPr lang="bg-BG" smtClean="0"/>
              <a:pPr/>
              <a:t>17</a:t>
            </a:fld>
            <a:endParaRPr lang="bg-BG"/>
          </a:p>
        </p:txBody>
      </p:sp>
    </p:spTree>
    <p:extLst>
      <p:ext uri="{BB962C8B-B14F-4D97-AF65-F5344CB8AC3E}">
        <p14:creationId xmlns:p14="http://schemas.microsoft.com/office/powerpoint/2010/main" val="317457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4578" name="Group 2"/>
          <p:cNvGrpSpPr>
            <a:grpSpLocks/>
          </p:cNvGrpSpPr>
          <p:nvPr/>
        </p:nvGrpSpPr>
        <p:grpSpPr bwMode="auto">
          <a:xfrm>
            <a:off x="0" y="0"/>
            <a:ext cx="8458200" cy="5943600"/>
            <a:chOff x="0" y="0"/>
            <a:chExt cx="5328" cy="3744"/>
          </a:xfrm>
        </p:grpSpPr>
        <p:sp>
          <p:nvSpPr>
            <p:cNvPr id="24579" name="Freeform 3"/>
            <p:cNvSpPr>
              <a:spLocks/>
            </p:cNvSpPr>
            <p:nvPr/>
          </p:nvSpPr>
          <p:spPr bwMode="hidden">
            <a:xfrm>
              <a:off x="0" y="1440"/>
              <a:ext cx="5155" cy="2304"/>
            </a:xfrm>
            <a:custGeom>
              <a:avLst/>
              <a:gdLst>
                <a:gd name="T0" fmla="*/ 5154 w 5155"/>
                <a:gd name="T1" fmla="*/ 1769 h 2304"/>
                <a:gd name="T2" fmla="*/ 0 w 5155"/>
                <a:gd name="T3" fmla="*/ 2304 h 2304"/>
                <a:gd name="T4" fmla="*/ 0 w 5155"/>
                <a:gd name="T5" fmla="*/ 1252 h 2304"/>
                <a:gd name="T6" fmla="*/ 5155 w 5155"/>
                <a:gd name="T7" fmla="*/ 0 h 2304"/>
                <a:gd name="T8" fmla="*/ 5155 w 5155"/>
                <a:gd name="T9" fmla="*/ 1416 h 2304"/>
                <a:gd name="T10" fmla="*/ 5154 w 5155"/>
                <a:gd name="T11" fmla="*/ 1769 h 2304"/>
              </a:gdLst>
              <a:ahLst/>
              <a:cxnLst>
                <a:cxn ang="0">
                  <a:pos x="T0" y="T1"/>
                </a:cxn>
                <a:cxn ang="0">
                  <a:pos x="T2" y="T3"/>
                </a:cxn>
                <a:cxn ang="0">
                  <a:pos x="T4" y="T5"/>
                </a:cxn>
                <a:cxn ang="0">
                  <a:pos x="T6" y="T7"/>
                </a:cxn>
                <a:cxn ang="0">
                  <a:pos x="T8" y="T9"/>
                </a:cxn>
                <a:cxn ang="0">
                  <a:pos x="T10" y="T11"/>
                </a:cxn>
              </a:cxnLst>
              <a:rect l="0" t="0" r="r" b="b"/>
              <a:pathLst>
                <a:path w="5155" h="2304">
                  <a:moveTo>
                    <a:pt x="5154" y="1769"/>
                  </a:moveTo>
                  <a:lnTo>
                    <a:pt x="0" y="2304"/>
                  </a:lnTo>
                  <a:lnTo>
                    <a:pt x="0" y="1252"/>
                  </a:lnTo>
                  <a:lnTo>
                    <a:pt x="5155" y="0"/>
                  </a:lnTo>
                  <a:lnTo>
                    <a:pt x="5155" y="1416"/>
                  </a:lnTo>
                  <a:lnTo>
                    <a:pt x="5154" y="1769"/>
                  </a:lnTo>
                  <a:close/>
                </a:path>
              </a:pathLst>
            </a:custGeom>
            <a:gradFill rotWithShape="1">
              <a:gsLst>
                <a:gs pos="0">
                  <a:schemeClr val="bg1">
                    <a:gamma/>
                    <a:shade val="84706"/>
                    <a:invGamma/>
                  </a:schemeClr>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bg-BG"/>
            </a:p>
          </p:txBody>
        </p:sp>
        <p:sp>
          <p:nvSpPr>
            <p:cNvPr id="24580" name="Freeform 4"/>
            <p:cNvSpPr>
              <a:spLocks/>
            </p:cNvSpPr>
            <p:nvPr/>
          </p:nvSpPr>
          <p:spPr bwMode="hidden">
            <a:xfrm>
              <a:off x="0" y="0"/>
              <a:ext cx="5328" cy="3689"/>
            </a:xfrm>
            <a:custGeom>
              <a:avLst/>
              <a:gdLst>
                <a:gd name="T0" fmla="*/ 5311 w 5328"/>
                <a:gd name="T1" fmla="*/ 3209 h 3689"/>
                <a:gd name="T2" fmla="*/ 0 w 5328"/>
                <a:gd name="T3" fmla="*/ 3689 h 3689"/>
                <a:gd name="T4" fmla="*/ 0 w 5328"/>
                <a:gd name="T5" fmla="*/ 9 h 3689"/>
                <a:gd name="T6" fmla="*/ 5328 w 5328"/>
                <a:gd name="T7" fmla="*/ 0 h 3689"/>
                <a:gd name="T8" fmla="*/ 5311 w 5328"/>
                <a:gd name="T9" fmla="*/ 3209 h 3689"/>
              </a:gdLst>
              <a:ahLst/>
              <a:cxnLst>
                <a:cxn ang="0">
                  <a:pos x="T0" y="T1"/>
                </a:cxn>
                <a:cxn ang="0">
                  <a:pos x="T2" y="T3"/>
                </a:cxn>
                <a:cxn ang="0">
                  <a:pos x="T4" y="T5"/>
                </a:cxn>
                <a:cxn ang="0">
                  <a:pos x="T6" y="T7"/>
                </a:cxn>
                <a:cxn ang="0">
                  <a:pos x="T8" y="T9"/>
                </a:cxn>
              </a:cxnLst>
              <a:rect l="0" t="0" r="r" b="b"/>
              <a:pathLst>
                <a:path w="5328" h="3689">
                  <a:moveTo>
                    <a:pt x="5311" y="3209"/>
                  </a:moveTo>
                  <a:lnTo>
                    <a:pt x="0" y="3689"/>
                  </a:lnTo>
                  <a:lnTo>
                    <a:pt x="0" y="9"/>
                  </a:lnTo>
                  <a:lnTo>
                    <a:pt x="5328" y="0"/>
                  </a:lnTo>
                  <a:lnTo>
                    <a:pt x="5311" y="3209"/>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bg-BG"/>
            </a:p>
          </p:txBody>
        </p:sp>
      </p:grpSp>
      <p:sp>
        <p:nvSpPr>
          <p:cNvPr id="24581" name="Rectangle 5"/>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bg-BG" noProof="0"/>
              <a:t>Click to edit Master subtitle style</a:t>
            </a:r>
          </a:p>
        </p:txBody>
      </p:sp>
      <p:sp>
        <p:nvSpPr>
          <p:cNvPr id="24582" name="Rectangle 6"/>
          <p:cNvSpPr>
            <a:spLocks noGrp="1" noChangeArrowheads="1"/>
          </p:cNvSpPr>
          <p:nvPr>
            <p:ph type="dt" sz="quarter" idx="2"/>
          </p:nvPr>
        </p:nvSpPr>
        <p:spPr/>
        <p:txBody>
          <a:bodyPr/>
          <a:lstStyle>
            <a:lvl1pPr>
              <a:defRPr/>
            </a:lvl1pPr>
          </a:lstStyle>
          <a:p>
            <a:endParaRPr lang="bg-BG"/>
          </a:p>
        </p:txBody>
      </p:sp>
      <p:sp>
        <p:nvSpPr>
          <p:cNvPr id="24583" name="Rectangle 7"/>
          <p:cNvSpPr>
            <a:spLocks noGrp="1" noChangeArrowheads="1"/>
          </p:cNvSpPr>
          <p:nvPr>
            <p:ph type="ftr" sz="quarter" idx="3"/>
          </p:nvPr>
        </p:nvSpPr>
        <p:spPr/>
        <p:txBody>
          <a:bodyPr/>
          <a:lstStyle>
            <a:lvl1pPr>
              <a:defRPr/>
            </a:lvl1pPr>
          </a:lstStyle>
          <a:p>
            <a:endParaRPr lang="bg-BG"/>
          </a:p>
        </p:txBody>
      </p:sp>
      <p:sp>
        <p:nvSpPr>
          <p:cNvPr id="24584" name="Rectangle 8"/>
          <p:cNvSpPr>
            <a:spLocks noGrp="1" noChangeArrowheads="1"/>
          </p:cNvSpPr>
          <p:nvPr>
            <p:ph type="sldNum" sz="quarter" idx="4"/>
          </p:nvPr>
        </p:nvSpPr>
        <p:spPr/>
        <p:txBody>
          <a:bodyPr/>
          <a:lstStyle>
            <a:lvl1pPr>
              <a:defRPr/>
            </a:lvl1pPr>
          </a:lstStyle>
          <a:p>
            <a:fld id="{C1D9291B-2F75-4D45-947F-1EF2F9AF5E53}" type="slidenum">
              <a:rPr lang="bg-BG"/>
              <a:pPr/>
              <a:t>‹#›</a:t>
            </a:fld>
            <a:endParaRPr lang="bg-BG"/>
          </a:p>
        </p:txBody>
      </p:sp>
      <p:sp>
        <p:nvSpPr>
          <p:cNvPr id="24585" name="Rectangle 9"/>
          <p:cNvSpPr>
            <a:spLocks noGrp="1" noChangeArrowheads="1"/>
          </p:cNvSpPr>
          <p:nvPr>
            <p:ph type="ctrTitle" sz="quarter"/>
          </p:nvPr>
        </p:nvSpPr>
        <p:spPr>
          <a:xfrm>
            <a:off x="685800" y="1768475"/>
            <a:ext cx="7772400" cy="1736725"/>
          </a:xfrm>
        </p:spPr>
        <p:txBody>
          <a:bodyPr anchor="b" anchorCtr="1"/>
          <a:lstStyle>
            <a:lvl1pPr>
              <a:defRPr sz="5400"/>
            </a:lvl1pPr>
          </a:lstStyle>
          <a:p>
            <a:pPr lvl="0"/>
            <a:r>
              <a:rPr lang="bg-BG" noProof="0"/>
              <a:t>Click to edit Master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bg-B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Date Placeholder 3"/>
          <p:cNvSpPr>
            <a:spLocks noGrp="1"/>
          </p:cNvSpPr>
          <p:nvPr>
            <p:ph type="dt" sz="half" idx="10"/>
          </p:nvPr>
        </p:nvSpPr>
        <p:spPr/>
        <p:txBody>
          <a:bodyPr/>
          <a:lstStyle>
            <a:lvl1pPr>
              <a:defRPr/>
            </a:lvl1pPr>
          </a:lstStyle>
          <a:p>
            <a:endParaRPr lang="bg-BG"/>
          </a:p>
        </p:txBody>
      </p:sp>
      <p:sp>
        <p:nvSpPr>
          <p:cNvPr id="5" name="Footer Placeholder 4"/>
          <p:cNvSpPr>
            <a:spLocks noGrp="1"/>
          </p:cNvSpPr>
          <p:nvPr>
            <p:ph type="ftr" sz="quarter" idx="11"/>
          </p:nvPr>
        </p:nvSpPr>
        <p:spPr/>
        <p:txBody>
          <a:bodyPr/>
          <a:lstStyle>
            <a:lvl1pPr>
              <a:defRPr/>
            </a:lvl1pPr>
          </a:lstStyle>
          <a:p>
            <a:endParaRPr lang="bg-BG"/>
          </a:p>
        </p:txBody>
      </p:sp>
      <p:sp>
        <p:nvSpPr>
          <p:cNvPr id="6" name="Slide Number Placeholder 5"/>
          <p:cNvSpPr>
            <a:spLocks noGrp="1"/>
          </p:cNvSpPr>
          <p:nvPr>
            <p:ph type="sldNum" sz="quarter" idx="12"/>
          </p:nvPr>
        </p:nvSpPr>
        <p:spPr/>
        <p:txBody>
          <a:bodyPr/>
          <a:lstStyle>
            <a:lvl1pPr>
              <a:defRPr/>
            </a:lvl1pPr>
          </a:lstStyle>
          <a:p>
            <a:fld id="{4C1622D1-4B4D-4074-92E7-2D87CA2252D7}" type="slidenum">
              <a:rPr lang="bg-BG"/>
              <a:pPr/>
              <a:t>‹#›</a:t>
            </a:fld>
            <a:endParaRPr lang="bg-BG"/>
          </a:p>
        </p:txBody>
      </p:sp>
    </p:spTree>
    <p:extLst>
      <p:ext uri="{BB962C8B-B14F-4D97-AF65-F5344CB8AC3E}">
        <p14:creationId xmlns:p14="http://schemas.microsoft.com/office/powerpoint/2010/main" val="1161538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21362"/>
          </a:xfrm>
        </p:spPr>
        <p:txBody>
          <a:bodyPr vert="eaVert"/>
          <a:lstStyle/>
          <a:p>
            <a:r>
              <a:rPr lang="en-US"/>
              <a:t>Click to edit Master title style</a:t>
            </a:r>
            <a:endParaRPr lang="bg-BG"/>
          </a:p>
        </p:txBody>
      </p:sp>
      <p:sp>
        <p:nvSpPr>
          <p:cNvPr id="3" name="Vertical Text Placeholder 2"/>
          <p:cNvSpPr>
            <a:spLocks noGrp="1"/>
          </p:cNvSpPr>
          <p:nvPr>
            <p:ph type="body" orient="vert" idx="1"/>
          </p:nvPr>
        </p:nvSpPr>
        <p:spPr>
          <a:xfrm>
            <a:off x="457200" y="274638"/>
            <a:ext cx="6019800" cy="58213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Date Placeholder 3"/>
          <p:cNvSpPr>
            <a:spLocks noGrp="1"/>
          </p:cNvSpPr>
          <p:nvPr>
            <p:ph type="dt" sz="half" idx="10"/>
          </p:nvPr>
        </p:nvSpPr>
        <p:spPr/>
        <p:txBody>
          <a:bodyPr/>
          <a:lstStyle>
            <a:lvl1pPr>
              <a:defRPr/>
            </a:lvl1pPr>
          </a:lstStyle>
          <a:p>
            <a:endParaRPr lang="bg-BG"/>
          </a:p>
        </p:txBody>
      </p:sp>
      <p:sp>
        <p:nvSpPr>
          <p:cNvPr id="5" name="Footer Placeholder 4"/>
          <p:cNvSpPr>
            <a:spLocks noGrp="1"/>
          </p:cNvSpPr>
          <p:nvPr>
            <p:ph type="ftr" sz="quarter" idx="11"/>
          </p:nvPr>
        </p:nvSpPr>
        <p:spPr/>
        <p:txBody>
          <a:bodyPr/>
          <a:lstStyle>
            <a:lvl1pPr>
              <a:defRPr/>
            </a:lvl1pPr>
          </a:lstStyle>
          <a:p>
            <a:endParaRPr lang="bg-BG"/>
          </a:p>
        </p:txBody>
      </p:sp>
      <p:sp>
        <p:nvSpPr>
          <p:cNvPr id="6" name="Slide Number Placeholder 5"/>
          <p:cNvSpPr>
            <a:spLocks noGrp="1"/>
          </p:cNvSpPr>
          <p:nvPr>
            <p:ph type="sldNum" sz="quarter" idx="12"/>
          </p:nvPr>
        </p:nvSpPr>
        <p:spPr/>
        <p:txBody>
          <a:bodyPr/>
          <a:lstStyle>
            <a:lvl1pPr>
              <a:defRPr/>
            </a:lvl1pPr>
          </a:lstStyle>
          <a:p>
            <a:fld id="{324666E8-23F8-4E01-B47D-AD8260717BDF}" type="slidenum">
              <a:rPr lang="bg-BG"/>
              <a:pPr/>
              <a:t>‹#›</a:t>
            </a:fld>
            <a:endParaRPr lang="bg-BG"/>
          </a:p>
        </p:txBody>
      </p:sp>
    </p:spTree>
    <p:extLst>
      <p:ext uri="{BB962C8B-B14F-4D97-AF65-F5344CB8AC3E}">
        <p14:creationId xmlns:p14="http://schemas.microsoft.com/office/powerpoint/2010/main" val="88002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bg-B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Date Placeholder 3"/>
          <p:cNvSpPr>
            <a:spLocks noGrp="1"/>
          </p:cNvSpPr>
          <p:nvPr>
            <p:ph type="dt" sz="half" idx="10"/>
          </p:nvPr>
        </p:nvSpPr>
        <p:spPr/>
        <p:txBody>
          <a:bodyPr/>
          <a:lstStyle>
            <a:lvl1pPr>
              <a:defRPr/>
            </a:lvl1pPr>
          </a:lstStyle>
          <a:p>
            <a:endParaRPr lang="bg-BG"/>
          </a:p>
        </p:txBody>
      </p:sp>
      <p:sp>
        <p:nvSpPr>
          <p:cNvPr id="5" name="Footer Placeholder 4"/>
          <p:cNvSpPr>
            <a:spLocks noGrp="1"/>
          </p:cNvSpPr>
          <p:nvPr>
            <p:ph type="ftr" sz="quarter" idx="11"/>
          </p:nvPr>
        </p:nvSpPr>
        <p:spPr/>
        <p:txBody>
          <a:bodyPr/>
          <a:lstStyle>
            <a:lvl1pPr>
              <a:defRPr/>
            </a:lvl1pPr>
          </a:lstStyle>
          <a:p>
            <a:endParaRPr lang="bg-BG"/>
          </a:p>
        </p:txBody>
      </p:sp>
      <p:sp>
        <p:nvSpPr>
          <p:cNvPr id="6" name="Slide Number Placeholder 5"/>
          <p:cNvSpPr>
            <a:spLocks noGrp="1"/>
          </p:cNvSpPr>
          <p:nvPr>
            <p:ph type="sldNum" sz="quarter" idx="12"/>
          </p:nvPr>
        </p:nvSpPr>
        <p:spPr/>
        <p:txBody>
          <a:bodyPr/>
          <a:lstStyle>
            <a:lvl1pPr>
              <a:defRPr/>
            </a:lvl1pPr>
          </a:lstStyle>
          <a:p>
            <a:fld id="{BFE999D1-F9A4-4778-B8C7-0170286633BE}" type="slidenum">
              <a:rPr lang="bg-BG"/>
              <a:pPr/>
              <a:t>‹#›</a:t>
            </a:fld>
            <a:endParaRPr lang="bg-BG"/>
          </a:p>
        </p:txBody>
      </p:sp>
    </p:spTree>
    <p:extLst>
      <p:ext uri="{BB962C8B-B14F-4D97-AF65-F5344CB8AC3E}">
        <p14:creationId xmlns:p14="http://schemas.microsoft.com/office/powerpoint/2010/main" val="891817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bg-BG"/>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bg-BG"/>
          </a:p>
        </p:txBody>
      </p:sp>
      <p:sp>
        <p:nvSpPr>
          <p:cNvPr id="5" name="Footer Placeholder 4"/>
          <p:cNvSpPr>
            <a:spLocks noGrp="1"/>
          </p:cNvSpPr>
          <p:nvPr>
            <p:ph type="ftr" sz="quarter" idx="11"/>
          </p:nvPr>
        </p:nvSpPr>
        <p:spPr/>
        <p:txBody>
          <a:bodyPr/>
          <a:lstStyle>
            <a:lvl1pPr>
              <a:defRPr/>
            </a:lvl1pPr>
          </a:lstStyle>
          <a:p>
            <a:endParaRPr lang="bg-BG"/>
          </a:p>
        </p:txBody>
      </p:sp>
      <p:sp>
        <p:nvSpPr>
          <p:cNvPr id="6" name="Slide Number Placeholder 5"/>
          <p:cNvSpPr>
            <a:spLocks noGrp="1"/>
          </p:cNvSpPr>
          <p:nvPr>
            <p:ph type="sldNum" sz="quarter" idx="12"/>
          </p:nvPr>
        </p:nvSpPr>
        <p:spPr/>
        <p:txBody>
          <a:bodyPr/>
          <a:lstStyle>
            <a:lvl1pPr>
              <a:defRPr/>
            </a:lvl1pPr>
          </a:lstStyle>
          <a:p>
            <a:fld id="{86F61F63-30F6-4656-B1DF-C727E29C4C97}" type="slidenum">
              <a:rPr lang="bg-BG"/>
              <a:pPr/>
              <a:t>‹#›</a:t>
            </a:fld>
            <a:endParaRPr lang="bg-BG"/>
          </a:p>
        </p:txBody>
      </p:sp>
    </p:spTree>
    <p:extLst>
      <p:ext uri="{BB962C8B-B14F-4D97-AF65-F5344CB8AC3E}">
        <p14:creationId xmlns:p14="http://schemas.microsoft.com/office/powerpoint/2010/main" val="1973772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bg-BG"/>
          </a:p>
        </p:txBody>
      </p:sp>
      <p:sp>
        <p:nvSpPr>
          <p:cNvPr id="3" name="Content Placeholder 2"/>
          <p:cNvSpPr>
            <a:spLocks noGrp="1"/>
          </p:cNvSpPr>
          <p:nvPr>
            <p:ph sz="half" idx="1"/>
          </p:nvPr>
        </p:nvSpPr>
        <p:spPr>
          <a:xfrm>
            <a:off x="457200" y="1600200"/>
            <a:ext cx="40386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Content Placeholder 3"/>
          <p:cNvSpPr>
            <a:spLocks noGrp="1"/>
          </p:cNvSpPr>
          <p:nvPr>
            <p:ph sz="half" idx="2"/>
          </p:nvPr>
        </p:nvSpPr>
        <p:spPr>
          <a:xfrm>
            <a:off x="4648200" y="1600200"/>
            <a:ext cx="40386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5" name="Date Placeholder 4"/>
          <p:cNvSpPr>
            <a:spLocks noGrp="1"/>
          </p:cNvSpPr>
          <p:nvPr>
            <p:ph type="dt" sz="half" idx="10"/>
          </p:nvPr>
        </p:nvSpPr>
        <p:spPr/>
        <p:txBody>
          <a:bodyPr/>
          <a:lstStyle>
            <a:lvl1pPr>
              <a:defRPr/>
            </a:lvl1pPr>
          </a:lstStyle>
          <a:p>
            <a:endParaRPr lang="bg-BG"/>
          </a:p>
        </p:txBody>
      </p:sp>
      <p:sp>
        <p:nvSpPr>
          <p:cNvPr id="6" name="Footer Placeholder 5"/>
          <p:cNvSpPr>
            <a:spLocks noGrp="1"/>
          </p:cNvSpPr>
          <p:nvPr>
            <p:ph type="ftr" sz="quarter" idx="11"/>
          </p:nvPr>
        </p:nvSpPr>
        <p:spPr/>
        <p:txBody>
          <a:bodyPr/>
          <a:lstStyle>
            <a:lvl1pPr>
              <a:defRPr/>
            </a:lvl1pPr>
          </a:lstStyle>
          <a:p>
            <a:endParaRPr lang="bg-BG"/>
          </a:p>
        </p:txBody>
      </p:sp>
      <p:sp>
        <p:nvSpPr>
          <p:cNvPr id="7" name="Slide Number Placeholder 6"/>
          <p:cNvSpPr>
            <a:spLocks noGrp="1"/>
          </p:cNvSpPr>
          <p:nvPr>
            <p:ph type="sldNum" sz="quarter" idx="12"/>
          </p:nvPr>
        </p:nvSpPr>
        <p:spPr/>
        <p:txBody>
          <a:bodyPr/>
          <a:lstStyle>
            <a:lvl1pPr>
              <a:defRPr/>
            </a:lvl1pPr>
          </a:lstStyle>
          <a:p>
            <a:fld id="{FAD55A98-07B2-4777-A1FF-9B8634CEC671}" type="slidenum">
              <a:rPr lang="bg-BG"/>
              <a:pPr/>
              <a:t>‹#›</a:t>
            </a:fld>
            <a:endParaRPr lang="bg-BG"/>
          </a:p>
        </p:txBody>
      </p:sp>
    </p:spTree>
    <p:extLst>
      <p:ext uri="{BB962C8B-B14F-4D97-AF65-F5344CB8AC3E}">
        <p14:creationId xmlns:p14="http://schemas.microsoft.com/office/powerpoint/2010/main" val="1506524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endParaRPr lang="bg-BG"/>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7" name="Date Placeholder 6"/>
          <p:cNvSpPr>
            <a:spLocks noGrp="1"/>
          </p:cNvSpPr>
          <p:nvPr>
            <p:ph type="dt" sz="half" idx="10"/>
          </p:nvPr>
        </p:nvSpPr>
        <p:spPr/>
        <p:txBody>
          <a:bodyPr/>
          <a:lstStyle>
            <a:lvl1pPr>
              <a:defRPr/>
            </a:lvl1pPr>
          </a:lstStyle>
          <a:p>
            <a:endParaRPr lang="bg-BG"/>
          </a:p>
        </p:txBody>
      </p:sp>
      <p:sp>
        <p:nvSpPr>
          <p:cNvPr id="8" name="Footer Placeholder 7"/>
          <p:cNvSpPr>
            <a:spLocks noGrp="1"/>
          </p:cNvSpPr>
          <p:nvPr>
            <p:ph type="ftr" sz="quarter" idx="11"/>
          </p:nvPr>
        </p:nvSpPr>
        <p:spPr/>
        <p:txBody>
          <a:bodyPr/>
          <a:lstStyle>
            <a:lvl1pPr>
              <a:defRPr/>
            </a:lvl1pPr>
          </a:lstStyle>
          <a:p>
            <a:endParaRPr lang="bg-BG"/>
          </a:p>
        </p:txBody>
      </p:sp>
      <p:sp>
        <p:nvSpPr>
          <p:cNvPr id="9" name="Slide Number Placeholder 8"/>
          <p:cNvSpPr>
            <a:spLocks noGrp="1"/>
          </p:cNvSpPr>
          <p:nvPr>
            <p:ph type="sldNum" sz="quarter" idx="12"/>
          </p:nvPr>
        </p:nvSpPr>
        <p:spPr/>
        <p:txBody>
          <a:bodyPr/>
          <a:lstStyle>
            <a:lvl1pPr>
              <a:defRPr/>
            </a:lvl1pPr>
          </a:lstStyle>
          <a:p>
            <a:fld id="{A3C1324F-748D-49BA-A0B3-2B19D61276AC}" type="slidenum">
              <a:rPr lang="bg-BG"/>
              <a:pPr/>
              <a:t>‹#›</a:t>
            </a:fld>
            <a:endParaRPr lang="bg-BG"/>
          </a:p>
        </p:txBody>
      </p:sp>
    </p:spTree>
    <p:extLst>
      <p:ext uri="{BB962C8B-B14F-4D97-AF65-F5344CB8AC3E}">
        <p14:creationId xmlns:p14="http://schemas.microsoft.com/office/powerpoint/2010/main" val="1589120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bg-BG"/>
          </a:p>
        </p:txBody>
      </p:sp>
      <p:sp>
        <p:nvSpPr>
          <p:cNvPr id="3" name="Date Placeholder 2"/>
          <p:cNvSpPr>
            <a:spLocks noGrp="1"/>
          </p:cNvSpPr>
          <p:nvPr>
            <p:ph type="dt" sz="half" idx="10"/>
          </p:nvPr>
        </p:nvSpPr>
        <p:spPr/>
        <p:txBody>
          <a:bodyPr/>
          <a:lstStyle>
            <a:lvl1pPr>
              <a:defRPr/>
            </a:lvl1pPr>
          </a:lstStyle>
          <a:p>
            <a:endParaRPr lang="bg-BG"/>
          </a:p>
        </p:txBody>
      </p:sp>
      <p:sp>
        <p:nvSpPr>
          <p:cNvPr id="4" name="Footer Placeholder 3"/>
          <p:cNvSpPr>
            <a:spLocks noGrp="1"/>
          </p:cNvSpPr>
          <p:nvPr>
            <p:ph type="ftr" sz="quarter" idx="11"/>
          </p:nvPr>
        </p:nvSpPr>
        <p:spPr/>
        <p:txBody>
          <a:bodyPr/>
          <a:lstStyle>
            <a:lvl1pPr>
              <a:defRPr/>
            </a:lvl1pPr>
          </a:lstStyle>
          <a:p>
            <a:endParaRPr lang="bg-BG"/>
          </a:p>
        </p:txBody>
      </p:sp>
      <p:sp>
        <p:nvSpPr>
          <p:cNvPr id="5" name="Slide Number Placeholder 4"/>
          <p:cNvSpPr>
            <a:spLocks noGrp="1"/>
          </p:cNvSpPr>
          <p:nvPr>
            <p:ph type="sldNum" sz="quarter" idx="12"/>
          </p:nvPr>
        </p:nvSpPr>
        <p:spPr/>
        <p:txBody>
          <a:bodyPr/>
          <a:lstStyle>
            <a:lvl1pPr>
              <a:defRPr/>
            </a:lvl1pPr>
          </a:lstStyle>
          <a:p>
            <a:fld id="{BBE74DF1-95FD-4233-989A-E947752D8EA5}" type="slidenum">
              <a:rPr lang="bg-BG"/>
              <a:pPr/>
              <a:t>‹#›</a:t>
            </a:fld>
            <a:endParaRPr lang="bg-BG"/>
          </a:p>
        </p:txBody>
      </p:sp>
    </p:spTree>
    <p:extLst>
      <p:ext uri="{BB962C8B-B14F-4D97-AF65-F5344CB8AC3E}">
        <p14:creationId xmlns:p14="http://schemas.microsoft.com/office/powerpoint/2010/main" val="3065380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bg-BG"/>
          </a:p>
        </p:txBody>
      </p:sp>
      <p:sp>
        <p:nvSpPr>
          <p:cNvPr id="3" name="Footer Placeholder 2"/>
          <p:cNvSpPr>
            <a:spLocks noGrp="1"/>
          </p:cNvSpPr>
          <p:nvPr>
            <p:ph type="ftr" sz="quarter" idx="11"/>
          </p:nvPr>
        </p:nvSpPr>
        <p:spPr/>
        <p:txBody>
          <a:bodyPr/>
          <a:lstStyle>
            <a:lvl1pPr>
              <a:defRPr/>
            </a:lvl1pPr>
          </a:lstStyle>
          <a:p>
            <a:endParaRPr lang="bg-BG"/>
          </a:p>
        </p:txBody>
      </p:sp>
      <p:sp>
        <p:nvSpPr>
          <p:cNvPr id="4" name="Slide Number Placeholder 3"/>
          <p:cNvSpPr>
            <a:spLocks noGrp="1"/>
          </p:cNvSpPr>
          <p:nvPr>
            <p:ph type="sldNum" sz="quarter" idx="12"/>
          </p:nvPr>
        </p:nvSpPr>
        <p:spPr/>
        <p:txBody>
          <a:bodyPr/>
          <a:lstStyle>
            <a:lvl1pPr>
              <a:defRPr/>
            </a:lvl1pPr>
          </a:lstStyle>
          <a:p>
            <a:fld id="{BCD6DC90-EC19-4549-80CF-97CE8607858B}" type="slidenum">
              <a:rPr lang="bg-BG"/>
              <a:pPr/>
              <a:t>‹#›</a:t>
            </a:fld>
            <a:endParaRPr lang="bg-BG"/>
          </a:p>
        </p:txBody>
      </p:sp>
    </p:spTree>
    <p:extLst>
      <p:ext uri="{BB962C8B-B14F-4D97-AF65-F5344CB8AC3E}">
        <p14:creationId xmlns:p14="http://schemas.microsoft.com/office/powerpoint/2010/main" val="2184057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bg-BG"/>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bg-BG"/>
          </a:p>
        </p:txBody>
      </p:sp>
      <p:sp>
        <p:nvSpPr>
          <p:cNvPr id="6" name="Footer Placeholder 5"/>
          <p:cNvSpPr>
            <a:spLocks noGrp="1"/>
          </p:cNvSpPr>
          <p:nvPr>
            <p:ph type="ftr" sz="quarter" idx="11"/>
          </p:nvPr>
        </p:nvSpPr>
        <p:spPr/>
        <p:txBody>
          <a:bodyPr/>
          <a:lstStyle>
            <a:lvl1pPr>
              <a:defRPr/>
            </a:lvl1pPr>
          </a:lstStyle>
          <a:p>
            <a:endParaRPr lang="bg-BG"/>
          </a:p>
        </p:txBody>
      </p:sp>
      <p:sp>
        <p:nvSpPr>
          <p:cNvPr id="7" name="Slide Number Placeholder 6"/>
          <p:cNvSpPr>
            <a:spLocks noGrp="1"/>
          </p:cNvSpPr>
          <p:nvPr>
            <p:ph type="sldNum" sz="quarter" idx="12"/>
          </p:nvPr>
        </p:nvSpPr>
        <p:spPr/>
        <p:txBody>
          <a:bodyPr/>
          <a:lstStyle>
            <a:lvl1pPr>
              <a:defRPr/>
            </a:lvl1pPr>
          </a:lstStyle>
          <a:p>
            <a:fld id="{590C64C0-C293-4FA6-9462-58CAB1D21A23}" type="slidenum">
              <a:rPr lang="bg-BG"/>
              <a:pPr/>
              <a:t>‹#›</a:t>
            </a:fld>
            <a:endParaRPr lang="bg-BG"/>
          </a:p>
        </p:txBody>
      </p:sp>
    </p:spTree>
    <p:extLst>
      <p:ext uri="{BB962C8B-B14F-4D97-AF65-F5344CB8AC3E}">
        <p14:creationId xmlns:p14="http://schemas.microsoft.com/office/powerpoint/2010/main" val="3034632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bg-BG"/>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bg-BG"/>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bg-BG"/>
          </a:p>
        </p:txBody>
      </p:sp>
      <p:sp>
        <p:nvSpPr>
          <p:cNvPr id="6" name="Footer Placeholder 5"/>
          <p:cNvSpPr>
            <a:spLocks noGrp="1"/>
          </p:cNvSpPr>
          <p:nvPr>
            <p:ph type="ftr" sz="quarter" idx="11"/>
          </p:nvPr>
        </p:nvSpPr>
        <p:spPr/>
        <p:txBody>
          <a:bodyPr/>
          <a:lstStyle>
            <a:lvl1pPr>
              <a:defRPr/>
            </a:lvl1pPr>
          </a:lstStyle>
          <a:p>
            <a:endParaRPr lang="bg-BG"/>
          </a:p>
        </p:txBody>
      </p:sp>
      <p:sp>
        <p:nvSpPr>
          <p:cNvPr id="7" name="Slide Number Placeholder 6"/>
          <p:cNvSpPr>
            <a:spLocks noGrp="1"/>
          </p:cNvSpPr>
          <p:nvPr>
            <p:ph type="sldNum" sz="quarter" idx="12"/>
          </p:nvPr>
        </p:nvSpPr>
        <p:spPr/>
        <p:txBody>
          <a:bodyPr/>
          <a:lstStyle>
            <a:lvl1pPr>
              <a:defRPr/>
            </a:lvl1pPr>
          </a:lstStyle>
          <a:p>
            <a:fld id="{B17CCC71-350A-4C05-9B69-110B539A962F}" type="slidenum">
              <a:rPr lang="bg-BG"/>
              <a:pPr/>
              <a:t>‹#›</a:t>
            </a:fld>
            <a:endParaRPr lang="bg-BG"/>
          </a:p>
        </p:txBody>
      </p:sp>
    </p:spTree>
    <p:extLst>
      <p:ext uri="{BB962C8B-B14F-4D97-AF65-F5344CB8AC3E}">
        <p14:creationId xmlns:p14="http://schemas.microsoft.com/office/powerpoint/2010/main" val="29148015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554" name="Group 2"/>
          <p:cNvGrpSpPr>
            <a:grpSpLocks/>
          </p:cNvGrpSpPr>
          <p:nvPr/>
        </p:nvGrpSpPr>
        <p:grpSpPr bwMode="auto">
          <a:xfrm>
            <a:off x="0" y="0"/>
            <a:ext cx="7242175" cy="1981200"/>
            <a:chOff x="0" y="0"/>
            <a:chExt cx="4562" cy="1248"/>
          </a:xfrm>
        </p:grpSpPr>
        <p:sp>
          <p:nvSpPr>
            <p:cNvPr id="23555" name="Freeform 3"/>
            <p:cNvSpPr>
              <a:spLocks/>
            </p:cNvSpPr>
            <p:nvPr/>
          </p:nvSpPr>
          <p:spPr bwMode="hidden">
            <a:xfrm>
              <a:off x="0" y="583"/>
              <a:ext cx="4487" cy="665"/>
            </a:xfrm>
            <a:custGeom>
              <a:avLst/>
              <a:gdLst>
                <a:gd name="T0" fmla="*/ 4800 w 4806"/>
                <a:gd name="T1" fmla="*/ 299 h 665"/>
                <a:gd name="T2" fmla="*/ 0 w 4806"/>
                <a:gd name="T3" fmla="*/ 665 h 665"/>
                <a:gd name="T4" fmla="*/ 0 w 4806"/>
                <a:gd name="T5" fmla="*/ 0 h 665"/>
                <a:gd name="T6" fmla="*/ 4806 w 4806"/>
                <a:gd name="T7" fmla="*/ 1 h 665"/>
                <a:gd name="T8" fmla="*/ 4800 w 4806"/>
                <a:gd name="T9" fmla="*/ 153 h 665"/>
                <a:gd name="T10" fmla="*/ 4800 w 4806"/>
                <a:gd name="T11" fmla="*/ 299 h 665"/>
              </a:gdLst>
              <a:ahLst/>
              <a:cxnLst>
                <a:cxn ang="0">
                  <a:pos x="T0" y="T1"/>
                </a:cxn>
                <a:cxn ang="0">
                  <a:pos x="T2" y="T3"/>
                </a:cxn>
                <a:cxn ang="0">
                  <a:pos x="T4" y="T5"/>
                </a:cxn>
                <a:cxn ang="0">
                  <a:pos x="T6" y="T7"/>
                </a:cxn>
                <a:cxn ang="0">
                  <a:pos x="T8" y="T9"/>
                </a:cxn>
                <a:cxn ang="0">
                  <a:pos x="T10" y="T11"/>
                </a:cxn>
              </a:cxnLst>
              <a:rect l="0" t="0" r="r" b="b"/>
              <a:pathLst>
                <a:path w="4806" h="665">
                  <a:moveTo>
                    <a:pt x="4800" y="299"/>
                  </a:moveTo>
                  <a:lnTo>
                    <a:pt x="0" y="665"/>
                  </a:lnTo>
                  <a:lnTo>
                    <a:pt x="0" y="0"/>
                  </a:lnTo>
                  <a:lnTo>
                    <a:pt x="4806" y="1"/>
                  </a:lnTo>
                  <a:lnTo>
                    <a:pt x="4800" y="153"/>
                  </a:lnTo>
                  <a:lnTo>
                    <a:pt x="4800" y="299"/>
                  </a:lnTo>
                  <a:close/>
                </a:path>
              </a:pathLst>
            </a:custGeom>
            <a:gradFill rotWithShape="1">
              <a:gsLst>
                <a:gs pos="0">
                  <a:schemeClr val="bg1">
                    <a:gamma/>
                    <a:shade val="94118"/>
                    <a:invGamma/>
                  </a:schemeClr>
                </a:gs>
                <a:gs pos="100000">
                  <a:schemeClr val="bg1"/>
                </a:gs>
              </a:gsLst>
              <a:lin ang="0" scaled="1"/>
            </a:gra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bg-BG"/>
            </a:p>
          </p:txBody>
        </p:sp>
        <p:sp>
          <p:nvSpPr>
            <p:cNvPr id="23556" name="Freeform 4"/>
            <p:cNvSpPr>
              <a:spLocks/>
            </p:cNvSpPr>
            <p:nvPr/>
          </p:nvSpPr>
          <p:spPr bwMode="hidden">
            <a:xfrm>
              <a:off x="0" y="0"/>
              <a:ext cx="4562" cy="1199"/>
            </a:xfrm>
            <a:custGeom>
              <a:avLst/>
              <a:gdLst>
                <a:gd name="T0" fmla="*/ 4560 w 4562"/>
                <a:gd name="T1" fmla="*/ 932 h 1199"/>
                <a:gd name="T2" fmla="*/ 0 w 4562"/>
                <a:gd name="T3" fmla="*/ 1199 h 1199"/>
                <a:gd name="T4" fmla="*/ 0 w 4562"/>
                <a:gd name="T5" fmla="*/ 0 h 1199"/>
                <a:gd name="T6" fmla="*/ 4562 w 4562"/>
                <a:gd name="T7" fmla="*/ 0 h 1199"/>
                <a:gd name="T8" fmla="*/ 4560 w 4562"/>
                <a:gd name="T9" fmla="*/ 932 h 1199"/>
                <a:gd name="T10" fmla="*/ 4560 w 4562"/>
                <a:gd name="T11" fmla="*/ 932 h 1199"/>
              </a:gdLst>
              <a:ahLst/>
              <a:cxnLst>
                <a:cxn ang="0">
                  <a:pos x="T0" y="T1"/>
                </a:cxn>
                <a:cxn ang="0">
                  <a:pos x="T2" y="T3"/>
                </a:cxn>
                <a:cxn ang="0">
                  <a:pos x="T4" y="T5"/>
                </a:cxn>
                <a:cxn ang="0">
                  <a:pos x="T6" y="T7"/>
                </a:cxn>
                <a:cxn ang="0">
                  <a:pos x="T8" y="T9"/>
                </a:cxn>
                <a:cxn ang="0">
                  <a:pos x="T10" y="T11"/>
                </a:cxn>
              </a:cxnLst>
              <a:rect l="0" t="0" r="r" b="b"/>
              <a:pathLst>
                <a:path w="4562" h="1199">
                  <a:moveTo>
                    <a:pt x="4560" y="932"/>
                  </a:moveTo>
                  <a:lnTo>
                    <a:pt x="0" y="1199"/>
                  </a:lnTo>
                  <a:lnTo>
                    <a:pt x="0" y="0"/>
                  </a:lnTo>
                  <a:lnTo>
                    <a:pt x="4562" y="0"/>
                  </a:lnTo>
                  <a:lnTo>
                    <a:pt x="4560" y="932"/>
                  </a:lnTo>
                  <a:lnTo>
                    <a:pt x="4560" y="932"/>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bg-BG"/>
            </a:p>
          </p:txBody>
        </p:sp>
      </p:grpSp>
      <p:sp>
        <p:nvSpPr>
          <p:cNvPr id="23557" name="Rectangle 5"/>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bg-BG"/>
              <a:t>Click to edit Master title style</a:t>
            </a:r>
          </a:p>
        </p:txBody>
      </p:sp>
      <p:sp>
        <p:nvSpPr>
          <p:cNvPr id="23558" name="Rectangle 6"/>
          <p:cNvSpPr>
            <a:spLocks noGrp="1" noChangeArrowheads="1"/>
          </p:cNvSpPr>
          <p:nvPr>
            <p:ph type="body" idx="1"/>
          </p:nvPr>
        </p:nvSpPr>
        <p:spPr bwMode="auto">
          <a:xfrm>
            <a:off x="457200" y="1600200"/>
            <a:ext cx="82296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bg-BG"/>
              <a:t>Click to edit Master text styles</a:t>
            </a:r>
          </a:p>
          <a:p>
            <a:pPr lvl="1"/>
            <a:r>
              <a:rPr lang="bg-BG"/>
              <a:t>Second level</a:t>
            </a:r>
          </a:p>
          <a:p>
            <a:pPr lvl="2"/>
            <a:r>
              <a:rPr lang="bg-BG"/>
              <a:t>Third level</a:t>
            </a:r>
          </a:p>
          <a:p>
            <a:pPr lvl="3"/>
            <a:r>
              <a:rPr lang="bg-BG"/>
              <a:t>Fourth level</a:t>
            </a:r>
          </a:p>
          <a:p>
            <a:pPr lvl="4"/>
            <a:r>
              <a:rPr lang="bg-BG"/>
              <a:t>Fifth level</a:t>
            </a:r>
          </a:p>
        </p:txBody>
      </p:sp>
      <p:sp>
        <p:nvSpPr>
          <p:cNvPr id="23559" name="Rectangle 7"/>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effectLst>
                  <a:outerShdw blurRad="38100" dist="38100" dir="2700000" algn="tl">
                    <a:srgbClr val="C0C0C0"/>
                  </a:outerShdw>
                </a:effectLst>
              </a:defRPr>
            </a:lvl1pPr>
          </a:lstStyle>
          <a:p>
            <a:endParaRPr lang="bg-BG"/>
          </a:p>
        </p:txBody>
      </p:sp>
      <p:sp>
        <p:nvSpPr>
          <p:cNvPr id="23560" name="Rectangle 8"/>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effectLst>
                  <a:outerShdw blurRad="38100" dist="38100" dir="2700000" algn="tl">
                    <a:srgbClr val="C0C0C0"/>
                  </a:outerShdw>
                </a:effectLst>
              </a:defRPr>
            </a:lvl1pPr>
          </a:lstStyle>
          <a:p>
            <a:endParaRPr lang="bg-BG"/>
          </a:p>
        </p:txBody>
      </p:sp>
      <p:sp>
        <p:nvSpPr>
          <p:cNvPr id="23561" name="Rectangle 9"/>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effectLst>
                  <a:outerShdw blurRad="38100" dist="38100" dir="2700000" algn="tl">
                    <a:srgbClr val="C0C0C0"/>
                  </a:outerShdw>
                </a:effectLst>
              </a:defRPr>
            </a:lvl1pPr>
          </a:lstStyle>
          <a:p>
            <a:fld id="{D98E4E3A-3C7C-4215-A500-BD683819AF90}" type="slidenum">
              <a:rPr lang="bg-BG"/>
              <a:pPr/>
              <a:t>‹#›</a:t>
            </a:fld>
            <a:endParaRPr lang="bg-BG"/>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hf hdr="0" ftr="0" dt="0"/>
  <p:txStyles>
    <p:titleStyle>
      <a:lvl1pPr algn="ctr" rtl="0" fontAlgn="base">
        <a:spcBef>
          <a:spcPct val="0"/>
        </a:spcBef>
        <a:spcAft>
          <a:spcPct val="0"/>
        </a:spcAft>
        <a:defRPr sz="4400" kern="1200">
          <a:solidFill>
            <a:schemeClr val="tx2"/>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C0C0C0"/>
            </a:outerShdw>
          </a:effectLst>
          <a:latin typeface="Tahoma" panose="020B0604030504040204" pitchFamily="34" charset="0"/>
          <a:cs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C0C0C0"/>
            </a:outerShdw>
          </a:effectLst>
          <a:latin typeface="Tahoma" panose="020B0604030504040204" pitchFamily="34" charset="0"/>
          <a:cs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C0C0C0"/>
            </a:outerShdw>
          </a:effectLst>
          <a:latin typeface="Tahoma" panose="020B0604030504040204" pitchFamily="34" charset="0"/>
          <a:cs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C0C0C0"/>
            </a:outerShdw>
          </a:effectLst>
          <a:latin typeface="Tahoma" panose="020B0604030504040204" pitchFamily="34" charset="0"/>
          <a:cs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Tahoma" panose="020B0604030504040204" pitchFamily="34" charset="0"/>
          <a:cs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Tahoma" panose="020B0604030504040204" pitchFamily="34" charset="0"/>
          <a:cs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Tahoma" panose="020B0604030504040204" pitchFamily="34" charset="0"/>
          <a:cs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Tahoma" panose="020B0604030504040204" pitchFamily="34" charset="0"/>
          <a:cs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n"/>
        <a:defRPr sz="3200"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lr>
          <a:schemeClr val="tx1"/>
        </a:buClr>
        <a:buChar char="–"/>
        <a:defRPr sz="2800"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C0C0C0"/>
            </a:outerShdw>
          </a:effectLst>
          <a:latin typeface="+mn-lt"/>
          <a:ea typeface="+mn-ea"/>
          <a:cs typeface="+mn-cs"/>
        </a:defRPr>
      </a:lvl3pPr>
      <a:lvl4pPr marL="1346200" indent="-23813" algn="l" rtl="0" fontAlgn="base">
        <a:spcBef>
          <a:spcPct val="20000"/>
        </a:spcBef>
        <a:spcAft>
          <a:spcPct val="0"/>
        </a:spcAft>
        <a:buChar char="–"/>
        <a:defRPr sz="2000" kern="1200">
          <a:solidFill>
            <a:schemeClr val="tx1"/>
          </a:solidFill>
          <a:effectLst>
            <a:outerShdw blurRad="38100" dist="38100" dir="2700000" algn="tl">
              <a:srgbClr val="C0C0C0"/>
            </a:outerShdw>
          </a:effectLst>
          <a:latin typeface="+mn-lt"/>
          <a:ea typeface="+mn-ea"/>
          <a:cs typeface="+mn-cs"/>
        </a:defRPr>
      </a:lvl4pPr>
      <a:lvl5pPr marL="1730375"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9.wmf"/><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5" Type="http://schemas.openxmlformats.org/officeDocument/2006/relationships/image" Target="../media/image30.png"/><Relationship Id="rId2" Type="http://schemas.openxmlformats.org/officeDocument/2006/relationships/oleObject" Target="../embeddings/oleObject4.bin"/><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24" Type="http://schemas.openxmlformats.org/officeDocument/2006/relationships/image" Target="../media/image29.png"/><Relationship Id="rId5" Type="http://schemas.openxmlformats.org/officeDocument/2006/relationships/image" Target="../media/image10.wmf"/><Relationship Id="rId15" Type="http://schemas.openxmlformats.org/officeDocument/2006/relationships/image" Target="../media/image20.png"/><Relationship Id="rId23" Type="http://schemas.openxmlformats.org/officeDocument/2006/relationships/image" Target="../media/image28.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oleObject" Target="../embeddings/oleObject5.bin"/><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hyperlink" Target="https://bg.wikipedia.org/wiki/%D0%A7%D0%B8%D1%81%D0%BB%D0%B0" TargetMode="External"/><Relationship Id="rId2" Type="http://schemas.openxmlformats.org/officeDocument/2006/relationships/hyperlink" Target="https://bg.wikipedia.org/wiki/%D0%A0%D0%B0%D0%B2%D0%BD%D0%B8%D0%BD%D0%B0_(%D0%BC%D0%B0%D1%82%D0%B5%D0%BC%D0%B0%D1%82%D0%B8%D0%BA%D0%B0)" TargetMode="Externa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jpg"/></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oleObject" Target="../embeddings/oleObject6.bin"/><Relationship Id="rId7"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4.wmf"/><Relationship Id="rId5" Type="http://schemas.openxmlformats.org/officeDocument/2006/relationships/oleObject" Target="../embeddings/oleObject7.bin"/><Relationship Id="rId4" Type="http://schemas.openxmlformats.org/officeDocument/2006/relationships/image" Target="../media/image33.wmf"/></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hyperlink" Target="https://www.vbox7.com/play:80acd79557" TargetMode="External"/><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hyperlink" Target="https://www.vbox7.com/play:2db3721e17" TargetMode="External"/><Relationship Id="rId4" Type="http://schemas.openxmlformats.org/officeDocument/2006/relationships/hyperlink" Target="https://www.vbox7.com/play:a74a8b9e55"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1.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video" Target="../media/media3.wmv"/><Relationship Id="rId1" Type="http://schemas.microsoft.com/office/2007/relationships/media" Target="../media/media3.wmv"/><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hyperlink" Target="http://www.strelki.info/"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2.png"/><Relationship Id="rId7" Type="http://schemas.openxmlformats.org/officeDocument/2006/relationships/image" Target="../media/image4.w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oleObject" Target="../embeddings/oleObject2.bin"/><Relationship Id="rId5" Type="http://schemas.openxmlformats.org/officeDocument/2006/relationships/image" Target="../media/image3.wmf"/><Relationship Id="rId10" Type="http://schemas.openxmlformats.org/officeDocument/2006/relationships/image" Target="../media/image1.png"/><Relationship Id="rId4" Type="http://schemas.openxmlformats.org/officeDocument/2006/relationships/oleObject" Target="../embeddings/oleObject1.bin"/><Relationship Id="rId9" Type="http://schemas.openxmlformats.org/officeDocument/2006/relationships/image" Target="../media/image5.wmf"/></Relationships>
</file>

<file path=ppt/slides/_rels/slide8.xml.rels><?xml version="1.0" encoding="UTF-8" standalone="yes"?>
<Relationships xmlns="http://schemas.openxmlformats.org/package/2006/relationships"><Relationship Id="rId3" Type="http://schemas.openxmlformats.org/officeDocument/2006/relationships/hyperlink" Target="https://bg.wikipedia.org/wiki/%D0%94%D0%B5%D0%BA%D0%B0%D1%80%D1%82%D0%BE%D0%B2%D0%B0_%D0%BA%D0%BE%D0%BE%D1%80%D0%B4%D0%B8%D0%BD%D0%B0%D1%82%D0%BD%D0%B0_%D1%81%D0%B8%D1%81%D1%82%D0%B5%D0%BC%D0%B0"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bg.wikipedia.org/wiki/%D0%A2%D1%80%D0%B8%D0%B3%D0%BE%D0%BD%D0%BE%D0%BC%D0%B5%D1%82%D1%80%D0%B8%D1%8F"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692275" y="274638"/>
            <a:ext cx="6994525" cy="777875"/>
          </a:xfrm>
        </p:spPr>
        <p:txBody>
          <a:bodyPr/>
          <a:lstStyle/>
          <a:p>
            <a:br>
              <a:rPr lang="bg-BG" sz="1800" dirty="0">
                <a:solidFill>
                  <a:schemeClr val="tx1"/>
                </a:solidFill>
                <a:latin typeface="Arial" pitchFamily="34" charset="0"/>
                <a:cs typeface="Arial" pitchFamily="34" charset="0"/>
              </a:rPr>
            </a:br>
            <a:r>
              <a:rPr lang="bg-BG" sz="1800" dirty="0">
                <a:solidFill>
                  <a:schemeClr val="tx1"/>
                </a:solidFill>
                <a:latin typeface="Arial" pitchFamily="34" charset="0"/>
                <a:cs typeface="Arial" pitchFamily="34" charset="0"/>
              </a:rPr>
              <a:t>Технически Университет – София</a:t>
            </a:r>
            <a:br>
              <a:rPr lang="bg-BG" sz="1800" dirty="0">
                <a:solidFill>
                  <a:schemeClr val="tx1"/>
                </a:solidFill>
                <a:latin typeface="Arial" pitchFamily="34" charset="0"/>
                <a:cs typeface="Arial" pitchFamily="34" charset="0"/>
              </a:rPr>
            </a:br>
            <a:r>
              <a:rPr lang="bg-BG" sz="1800" dirty="0">
                <a:solidFill>
                  <a:schemeClr val="tx1"/>
                </a:solidFill>
                <a:latin typeface="Arial" pitchFamily="34" charset="0"/>
                <a:cs typeface="Arial" pitchFamily="34" charset="0"/>
              </a:rPr>
              <a:t>Машиностроителен факултет</a:t>
            </a:r>
            <a:br>
              <a:rPr lang="bg-BG" sz="1800" dirty="0">
                <a:solidFill>
                  <a:schemeClr val="tx1"/>
                </a:solidFill>
                <a:latin typeface="Arial" pitchFamily="34" charset="0"/>
                <a:cs typeface="Arial" pitchFamily="34" charset="0"/>
              </a:rPr>
            </a:br>
            <a:r>
              <a:rPr lang="bg-BG" sz="1800" dirty="0">
                <a:solidFill>
                  <a:schemeClr val="tx1"/>
                </a:solidFill>
                <a:latin typeface="Arial" pitchFamily="34" charset="0"/>
                <a:cs typeface="Arial" pitchFamily="34" charset="0"/>
              </a:rPr>
              <a:t>Катедра “Прецизна техника и уредостроене”</a:t>
            </a:r>
            <a:br>
              <a:rPr lang="bg-BG" sz="1800" dirty="0">
                <a:solidFill>
                  <a:schemeClr val="tx1"/>
                </a:solidFill>
                <a:latin typeface="Arial" pitchFamily="34" charset="0"/>
                <a:cs typeface="Arial" pitchFamily="34" charset="0"/>
              </a:rPr>
            </a:br>
            <a:endParaRPr lang="bg-BG" sz="1800" dirty="0">
              <a:solidFill>
                <a:schemeClr val="tx1"/>
              </a:solidFill>
              <a:latin typeface="Arial" pitchFamily="34" charset="0"/>
              <a:cs typeface="Arial" pitchFamily="34" charset="0"/>
            </a:endParaRPr>
          </a:p>
        </p:txBody>
      </p:sp>
      <p:sp>
        <p:nvSpPr>
          <p:cNvPr id="3075" name="Rectangle 3"/>
          <p:cNvSpPr>
            <a:spLocks noGrp="1" noChangeArrowheads="1"/>
          </p:cNvSpPr>
          <p:nvPr>
            <p:ph type="body" idx="1"/>
          </p:nvPr>
        </p:nvSpPr>
        <p:spPr>
          <a:xfrm>
            <a:off x="457200" y="1340768"/>
            <a:ext cx="8362950" cy="4967957"/>
          </a:xfrm>
        </p:spPr>
        <p:txBody>
          <a:bodyPr/>
          <a:lstStyle/>
          <a:p>
            <a:pPr algn="ctr" eaLnBrk="1" hangingPunct="1">
              <a:spcBef>
                <a:spcPct val="0"/>
              </a:spcBef>
              <a:buClrTx/>
              <a:buSzTx/>
              <a:buFontTx/>
              <a:buNone/>
            </a:pPr>
            <a:endParaRPr lang="en-US" altLang="en-US" sz="2400" b="1" dirty="0">
              <a:solidFill>
                <a:srgbClr val="C00000"/>
              </a:solidFill>
              <a:effectLst/>
              <a:latin typeface="Arial" panose="020B0604020202020204" pitchFamily="34" charset="0"/>
            </a:endParaRPr>
          </a:p>
          <a:p>
            <a:pPr algn="ctr" eaLnBrk="1" hangingPunct="1">
              <a:spcBef>
                <a:spcPct val="0"/>
              </a:spcBef>
              <a:buClrTx/>
              <a:buSzTx/>
              <a:buFontTx/>
              <a:buNone/>
            </a:pPr>
            <a:r>
              <a:rPr lang="bg-BG" altLang="en-US" sz="2800" b="1" dirty="0">
                <a:solidFill>
                  <a:srgbClr val="C00000"/>
                </a:solidFill>
                <a:effectLst/>
                <a:latin typeface="Arial" panose="020B0604020202020204" pitchFamily="34" charset="0"/>
              </a:rPr>
              <a:t>МАШИНОЗНАНИЕ</a:t>
            </a:r>
          </a:p>
          <a:p>
            <a:pPr algn="ctr" eaLnBrk="1" hangingPunct="1">
              <a:spcBef>
                <a:spcPct val="0"/>
              </a:spcBef>
              <a:buClrTx/>
              <a:buSzTx/>
              <a:buFontTx/>
              <a:buNone/>
            </a:pPr>
            <a:endParaRPr lang="bg-BG" altLang="en-US" sz="2400" dirty="0">
              <a:effectLst/>
              <a:latin typeface="Arial" panose="020B0604020202020204" pitchFamily="34" charset="0"/>
            </a:endParaRPr>
          </a:p>
          <a:p>
            <a:pPr algn="ctr">
              <a:buNone/>
            </a:pPr>
            <a:r>
              <a:rPr lang="ru-RU" sz="2400" dirty="0">
                <a:effectLst/>
                <a:latin typeface="Arial" panose="020B0604020202020204" pitchFamily="34" charset="0"/>
              </a:rPr>
              <a:t>за </a:t>
            </a:r>
            <a:r>
              <a:rPr lang="ru-RU" sz="2400" dirty="0" err="1">
                <a:effectLst/>
                <a:latin typeface="Arial" panose="020B0604020202020204" pitchFamily="34" charset="0"/>
              </a:rPr>
              <a:t>студенти</a:t>
            </a:r>
            <a:r>
              <a:rPr lang="ru-RU" sz="2400" dirty="0">
                <a:effectLst/>
                <a:latin typeface="Arial" panose="020B0604020202020204" pitchFamily="34" charset="0"/>
              </a:rPr>
              <a:t> в </a:t>
            </a:r>
            <a:r>
              <a:rPr lang="ru-RU" sz="2400" dirty="0" err="1">
                <a:effectLst/>
                <a:latin typeface="Arial" panose="020B0604020202020204" pitchFamily="34" charset="0"/>
              </a:rPr>
              <a:t>бакалавърска</a:t>
            </a:r>
            <a:r>
              <a:rPr lang="ru-RU" sz="2400" dirty="0">
                <a:effectLst/>
                <a:latin typeface="Arial" panose="020B0604020202020204" pitchFamily="34" charset="0"/>
              </a:rPr>
              <a:t> </a:t>
            </a:r>
            <a:r>
              <a:rPr lang="ru-RU" sz="2400" dirty="0" err="1">
                <a:effectLst/>
                <a:latin typeface="Arial" panose="020B0604020202020204" pitchFamily="34" charset="0"/>
              </a:rPr>
              <a:t>степен</a:t>
            </a:r>
            <a:r>
              <a:rPr lang="ru-RU" sz="2400" dirty="0">
                <a:effectLst/>
                <a:latin typeface="Arial" panose="020B0604020202020204" pitchFamily="34" charset="0"/>
              </a:rPr>
              <a:t>, </a:t>
            </a:r>
            <a:r>
              <a:rPr lang="ru-RU" sz="2400" dirty="0" err="1">
                <a:effectLst/>
                <a:latin typeface="Arial" panose="020B0604020202020204" pitchFamily="34" charset="0"/>
              </a:rPr>
              <a:t>специалност</a:t>
            </a:r>
            <a:r>
              <a:rPr lang="ru-RU" sz="2400" dirty="0">
                <a:effectLst/>
                <a:latin typeface="Arial" panose="020B0604020202020204" pitchFamily="34" charset="0"/>
              </a:rPr>
              <a:t> „</a:t>
            </a:r>
            <a:r>
              <a:rPr lang="bg-BG" sz="2400" dirty="0">
                <a:effectLst/>
                <a:latin typeface="Arial" panose="020B0604020202020204" pitchFamily="34" charset="0"/>
              </a:rPr>
              <a:t>Телекомуникации</a:t>
            </a:r>
            <a:r>
              <a:rPr lang="ru-RU" sz="2400" dirty="0">
                <a:effectLst/>
                <a:latin typeface="Arial" panose="020B0604020202020204" pitchFamily="34" charset="0"/>
              </a:rPr>
              <a:t>“, ФТ ТУ- София</a:t>
            </a:r>
          </a:p>
          <a:p>
            <a:pPr algn="ctr">
              <a:buNone/>
            </a:pPr>
            <a:r>
              <a:rPr lang="ru-RU" sz="2400" dirty="0">
                <a:effectLst/>
                <a:latin typeface="Arial" panose="020B0604020202020204" pitchFamily="34" charset="0"/>
              </a:rPr>
              <a:t>2020/20</a:t>
            </a:r>
            <a:r>
              <a:rPr lang="en-US" sz="2400" dirty="0">
                <a:effectLst/>
                <a:latin typeface="Arial" panose="020B0604020202020204" pitchFamily="34" charset="0"/>
              </a:rPr>
              <a:t>2</a:t>
            </a:r>
            <a:r>
              <a:rPr lang="bg-BG" sz="2400" dirty="0">
                <a:effectLst/>
                <a:latin typeface="Arial" panose="020B0604020202020204" pitchFamily="34" charset="0"/>
              </a:rPr>
              <a:t>1</a:t>
            </a:r>
            <a:r>
              <a:rPr lang="ru-RU" sz="2400" dirty="0">
                <a:effectLst/>
                <a:latin typeface="Arial" panose="020B0604020202020204" pitchFamily="34" charset="0"/>
              </a:rPr>
              <a:t> учебна година</a:t>
            </a:r>
            <a:endParaRPr lang="en-US" sz="2400" dirty="0">
              <a:effectLst/>
              <a:latin typeface="Arial" panose="020B0604020202020204" pitchFamily="34" charset="0"/>
            </a:endParaRPr>
          </a:p>
          <a:p>
            <a:pPr algn="ctr">
              <a:buNone/>
            </a:pPr>
            <a:endParaRPr lang="en-US" sz="2400" dirty="0">
              <a:effectLst/>
              <a:latin typeface="Arial" panose="020B0604020202020204" pitchFamily="34" charset="0"/>
              <a:ea typeface="Arial Unicode MS" panose="020B0604020202020204" pitchFamily="34" charset="-128"/>
              <a:cs typeface="Arial" panose="020B0604020202020204" pitchFamily="34" charset="0"/>
            </a:endParaRPr>
          </a:p>
          <a:p>
            <a:pPr algn="ctr">
              <a:buNone/>
            </a:pPr>
            <a:endParaRPr lang="en-US" sz="2400" dirty="0">
              <a:effectLst/>
              <a:latin typeface="Arial" panose="020B0604020202020204" pitchFamily="34" charset="0"/>
              <a:ea typeface="Arial Unicode MS" panose="020B0604020202020204" pitchFamily="34" charset="-128"/>
              <a:cs typeface="Arial" panose="020B0604020202020204" pitchFamily="34" charset="0"/>
            </a:endParaRPr>
          </a:p>
          <a:p>
            <a:pPr algn="r" eaLnBrk="1" hangingPunct="1">
              <a:spcBef>
                <a:spcPct val="0"/>
              </a:spcBef>
              <a:buClrTx/>
              <a:buSzTx/>
              <a:buFontTx/>
              <a:buNone/>
            </a:pPr>
            <a:r>
              <a:rPr lang="bg-BG" altLang="en-US" sz="2000" dirty="0">
                <a:latin typeface="Arial" panose="020B0604020202020204" pitchFamily="34" charset="0"/>
              </a:rPr>
              <a:t>гл. ас. </a:t>
            </a:r>
            <a:r>
              <a:rPr lang="bg-BG" altLang="en-US" sz="2000" dirty="0" err="1">
                <a:latin typeface="Arial" panose="020B0604020202020204" pitchFamily="34" charset="0"/>
              </a:rPr>
              <a:t>д-р.</a:t>
            </a:r>
            <a:r>
              <a:rPr lang="bg-BG" altLang="en-US" sz="2000" dirty="0">
                <a:latin typeface="Arial" panose="020B0604020202020204" pitchFamily="34" charset="0"/>
              </a:rPr>
              <a:t> Владимир Каменов</a:t>
            </a:r>
          </a:p>
          <a:p>
            <a:pPr algn="r" eaLnBrk="1" hangingPunct="1">
              <a:spcBef>
                <a:spcPct val="0"/>
              </a:spcBef>
              <a:buClrTx/>
              <a:buSzTx/>
              <a:buFontTx/>
              <a:buNone/>
            </a:pPr>
            <a:endParaRPr lang="en-US" altLang="en-US" sz="2000" dirty="0">
              <a:latin typeface="Arial" panose="020B0604020202020204" pitchFamily="34" charset="0"/>
            </a:endParaRPr>
          </a:p>
          <a:p>
            <a:pPr algn="r" eaLnBrk="1" hangingPunct="1">
              <a:spcBef>
                <a:spcPct val="0"/>
              </a:spcBef>
              <a:buClrTx/>
              <a:buSzTx/>
              <a:buFontTx/>
              <a:buNone/>
            </a:pPr>
            <a:r>
              <a:rPr lang="en-US" altLang="en-US" sz="2000" dirty="0">
                <a:latin typeface="Arial" panose="020B0604020202020204" pitchFamily="34" charset="0"/>
              </a:rPr>
              <a:t>vladokamenov@gmail.com</a:t>
            </a:r>
            <a:endParaRPr lang="bg-BG" altLang="en-US" sz="2000" dirty="0">
              <a:latin typeface="Arial" panose="020B0604020202020204" pitchFamily="34" charset="0"/>
            </a:endParaRPr>
          </a:p>
          <a:p>
            <a:pPr algn="r" eaLnBrk="1" hangingPunct="1">
              <a:spcBef>
                <a:spcPct val="0"/>
              </a:spcBef>
              <a:buClrTx/>
              <a:buSzTx/>
              <a:buFontTx/>
              <a:buNone/>
            </a:pPr>
            <a:r>
              <a:rPr lang="bg-BG" altLang="en-US" sz="2000" dirty="0">
                <a:latin typeface="Arial" panose="020B0604020202020204" pitchFamily="34" charset="0"/>
              </a:rPr>
              <a:t>каб. 4</a:t>
            </a:r>
            <a:r>
              <a:rPr lang="en-US" altLang="en-US" sz="2000" dirty="0">
                <a:latin typeface="Arial" panose="020B0604020202020204" pitchFamily="34" charset="0"/>
              </a:rPr>
              <a:t>309 </a:t>
            </a:r>
            <a:r>
              <a:rPr lang="bg-BG" altLang="en-US" sz="2000" dirty="0">
                <a:latin typeface="Arial" panose="020B0604020202020204" pitchFamily="34" charset="0"/>
              </a:rPr>
              <a:t>и 4311</a:t>
            </a:r>
            <a:r>
              <a:rPr lang="en-US" altLang="en-US" sz="2000" dirty="0">
                <a:latin typeface="Arial" panose="020B0604020202020204" pitchFamily="34" charset="0"/>
              </a:rPr>
              <a:t>, </a:t>
            </a:r>
          </a:p>
          <a:p>
            <a:pPr algn="r" eaLnBrk="1" hangingPunct="1">
              <a:spcBef>
                <a:spcPct val="0"/>
              </a:spcBef>
              <a:buClrTx/>
              <a:buSzTx/>
              <a:buFontTx/>
              <a:buNone/>
            </a:pPr>
            <a:endParaRPr lang="bg-BG" altLang="en-US" sz="2000" dirty="0">
              <a:latin typeface="Arial" panose="020B0604020202020204" pitchFamily="34" charset="0"/>
            </a:endParaRPr>
          </a:p>
          <a:p>
            <a:pPr algn="ctr">
              <a:buNone/>
            </a:pPr>
            <a:endParaRPr lang="bg-BG" sz="2000" dirty="0">
              <a:effectLst/>
              <a:latin typeface="Arial" panose="020B0604020202020204" pitchFamily="34" charset="0"/>
              <a:ea typeface="Arial Unicode MS" panose="020B0604020202020204" pitchFamily="34" charset="-128"/>
              <a:cs typeface="Arial" panose="020B0604020202020204" pitchFamily="34" charset="0"/>
            </a:endParaRPr>
          </a:p>
        </p:txBody>
      </p:sp>
      <p:sp>
        <p:nvSpPr>
          <p:cNvPr id="2" name="Slide Number Placeholder 1"/>
          <p:cNvSpPr>
            <a:spLocks noGrp="1"/>
          </p:cNvSpPr>
          <p:nvPr>
            <p:ph type="sldNum" sz="quarter" idx="12"/>
          </p:nvPr>
        </p:nvSpPr>
        <p:spPr/>
        <p:txBody>
          <a:bodyPr/>
          <a:lstStyle/>
          <a:p>
            <a:fld id="{BFE999D1-F9A4-4778-B8C7-0170286633BE}" type="slidenum">
              <a:rPr lang="bg-BG" smtClean="0"/>
              <a:pPr/>
              <a:t>1</a:t>
            </a:fld>
            <a:endParaRPr lang="bg-BG"/>
          </a:p>
        </p:txBody>
      </p:sp>
      <p:pic>
        <p:nvPicPr>
          <p:cNvPr id="6" name="Picture 5" descr="Logo-TU-blue-3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44" y="142852"/>
            <a:ext cx="857256" cy="857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290"/>
            <a:ext cx="8543956" cy="642942"/>
          </a:xfrm>
        </p:spPr>
        <p:txBody>
          <a:bodyPr/>
          <a:lstStyle/>
          <a:p>
            <a:r>
              <a:rPr lang="bg-BG" sz="2200" dirty="0">
                <a:solidFill>
                  <a:srgbClr val="C00000"/>
                </a:solidFill>
                <a:latin typeface="Arial" pitchFamily="34" charset="0"/>
                <a:cs typeface="Arial" pitchFamily="34" charset="0"/>
              </a:rPr>
              <a:t>КИНЕМАТИКА НА ТОЧКА.</a:t>
            </a:r>
            <a:r>
              <a:rPr lang="en-US" sz="2200" dirty="0">
                <a:solidFill>
                  <a:srgbClr val="C00000"/>
                </a:solidFill>
                <a:latin typeface="Arial" pitchFamily="34" charset="0"/>
                <a:cs typeface="Arial" pitchFamily="34" charset="0"/>
              </a:rPr>
              <a:t> </a:t>
            </a:r>
            <a:r>
              <a:rPr lang="bg-BG" sz="2200" dirty="0">
                <a:solidFill>
                  <a:srgbClr val="C00000"/>
                </a:solidFill>
                <a:latin typeface="Arial" pitchFamily="34" charset="0"/>
                <a:cs typeface="Arial" pitchFamily="34" charset="0"/>
              </a:rPr>
              <a:t>Криволинейно движение на точка. Скорост и ускорение.</a:t>
            </a:r>
            <a:endParaRPr lang="bg-BG" sz="2200" dirty="0"/>
          </a:p>
        </p:txBody>
      </p:sp>
      <p:sp>
        <p:nvSpPr>
          <p:cNvPr id="4" name="Slide Number Placeholder 3"/>
          <p:cNvSpPr>
            <a:spLocks noGrp="1"/>
          </p:cNvSpPr>
          <p:nvPr>
            <p:ph type="sldNum" sz="quarter" idx="12"/>
          </p:nvPr>
        </p:nvSpPr>
        <p:spPr/>
        <p:txBody>
          <a:bodyPr/>
          <a:lstStyle/>
          <a:p>
            <a:fld id="{BFE999D1-F9A4-4778-B8C7-0170286633BE}" type="slidenum">
              <a:rPr lang="bg-BG" smtClean="0"/>
              <a:pPr/>
              <a:t>10</a:t>
            </a:fld>
            <a:endParaRPr lang="bg-BG"/>
          </a:p>
        </p:txBody>
      </p:sp>
      <p:graphicFrame>
        <p:nvGraphicFramePr>
          <p:cNvPr id="7" name="Обект 10"/>
          <p:cNvGraphicFramePr>
            <a:graphicFrameLocks noChangeAspect="1"/>
          </p:cNvGraphicFramePr>
          <p:nvPr/>
        </p:nvGraphicFramePr>
        <p:xfrm>
          <a:off x="1284288" y="3677986"/>
          <a:ext cx="1800225" cy="563562"/>
        </p:xfrm>
        <a:graphic>
          <a:graphicData uri="http://schemas.openxmlformats.org/presentationml/2006/ole">
            <mc:AlternateContent xmlns:mc="http://schemas.openxmlformats.org/markup-compatibility/2006">
              <mc:Choice xmlns:v="urn:schemas-microsoft-com:vml" Requires="v">
                <p:oleObj name="Equation" r:id="rId2" imgW="634725" imgH="203112" progId="">
                  <p:embed/>
                </p:oleObj>
              </mc:Choice>
              <mc:Fallback>
                <p:oleObj name="Equation" r:id="rId2" imgW="634725" imgH="203112" progId="">
                  <p:embed/>
                  <p:pic>
                    <p:nvPicPr>
                      <p:cNvPr id="7" name="Обект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4288" y="3677986"/>
                        <a:ext cx="1800225" cy="563562"/>
                      </a:xfrm>
                      <a:prstGeom prst="rect">
                        <a:avLst/>
                      </a:prstGeom>
                      <a:solidFill>
                        <a:schemeClr val="bg2"/>
                      </a:solidFill>
                    </p:spPr>
                  </p:pic>
                </p:oleObj>
              </mc:Fallback>
            </mc:AlternateContent>
          </a:graphicData>
        </a:graphic>
      </p:graphicFrame>
      <p:graphicFrame>
        <p:nvGraphicFramePr>
          <p:cNvPr id="8" name="Обект 11"/>
          <p:cNvGraphicFramePr>
            <a:graphicFrameLocks noChangeAspect="1"/>
          </p:cNvGraphicFramePr>
          <p:nvPr/>
        </p:nvGraphicFramePr>
        <p:xfrm>
          <a:off x="4878968" y="5356212"/>
          <a:ext cx="3836987" cy="1123950"/>
        </p:xfrm>
        <a:graphic>
          <a:graphicData uri="http://schemas.openxmlformats.org/presentationml/2006/ole">
            <mc:AlternateContent xmlns:mc="http://schemas.openxmlformats.org/markup-compatibility/2006">
              <mc:Choice xmlns:v="urn:schemas-microsoft-com:vml" Requires="v">
                <p:oleObj name="Equation" r:id="rId4" imgW="1396394" imgH="406224" progId="">
                  <p:embed/>
                </p:oleObj>
              </mc:Choice>
              <mc:Fallback>
                <p:oleObj name="Equation" r:id="rId4" imgW="1396394" imgH="406224" progId="">
                  <p:embed/>
                  <p:pic>
                    <p:nvPicPr>
                      <p:cNvPr id="8" name="Обект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8968" y="5356212"/>
                        <a:ext cx="3836987" cy="1123950"/>
                      </a:xfrm>
                      <a:prstGeom prst="rect">
                        <a:avLst/>
                      </a:prstGeom>
                      <a:solidFill>
                        <a:schemeClr val="bg2"/>
                      </a:solidFill>
                    </p:spPr>
                  </p:pic>
                </p:oleObj>
              </mc:Fallback>
            </mc:AlternateContent>
          </a:graphicData>
        </a:graphic>
      </p:graphicFrame>
      <p:cxnSp>
        <p:nvCxnSpPr>
          <p:cNvPr id="9" name="Извито съединение 35"/>
          <p:cNvCxnSpPr/>
          <p:nvPr/>
        </p:nvCxnSpPr>
        <p:spPr>
          <a:xfrm>
            <a:off x="2174875" y="1223963"/>
            <a:ext cx="1800225" cy="1704975"/>
          </a:xfrm>
          <a:prstGeom prst="curvedConnector3">
            <a:avLst>
              <a:gd name="adj1" fmla="val 2543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Съединител &quot;права стрелка&quot; 36"/>
          <p:cNvCxnSpPr/>
          <p:nvPr/>
        </p:nvCxnSpPr>
        <p:spPr>
          <a:xfrm>
            <a:off x="1033463" y="3273425"/>
            <a:ext cx="3313112" cy="0"/>
          </a:xfrm>
          <a:prstGeom prst="straightConnector1">
            <a:avLst/>
          </a:prstGeom>
          <a:ln w="28575">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11" name="Съединител &quot;права стрелка&quot; 37"/>
          <p:cNvCxnSpPr/>
          <p:nvPr/>
        </p:nvCxnSpPr>
        <p:spPr>
          <a:xfrm flipV="1">
            <a:off x="1033463" y="682625"/>
            <a:ext cx="0" cy="2590800"/>
          </a:xfrm>
          <a:prstGeom prst="straightConnector1">
            <a:avLst/>
          </a:prstGeom>
          <a:ln w="28575">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12" name="Съединител &quot;права стрелка&quot; 38"/>
          <p:cNvCxnSpPr/>
          <p:nvPr/>
        </p:nvCxnSpPr>
        <p:spPr>
          <a:xfrm flipH="1">
            <a:off x="98425" y="3273425"/>
            <a:ext cx="935038" cy="1081088"/>
          </a:xfrm>
          <a:prstGeom prst="straightConnector1">
            <a:avLst/>
          </a:prstGeom>
          <a:ln w="28575">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13" name="Rectangle 25"/>
          <p:cNvSpPr>
            <a:spLocks noRot="1" noChangeAspect="1" noMove="1" noResize="1" noEditPoints="1" noAdjustHandles="1" noChangeArrowheads="1" noChangeShapeType="1" noTextEdit="1"/>
          </p:cNvSpPr>
          <p:nvPr/>
        </p:nvSpPr>
        <p:spPr>
          <a:xfrm>
            <a:off x="474868" y="2904825"/>
            <a:ext cx="559213" cy="461665"/>
          </a:xfrm>
          <a:prstGeom prst="rect">
            <a:avLst/>
          </a:prstGeom>
          <a:blipFill rotWithShape="1">
            <a:blip r:embed="rId6"/>
            <a:stretch>
              <a:fillRect/>
            </a:stretch>
          </a:blipFill>
        </p:spPr>
        <p:txBody>
          <a:bodyPr/>
          <a:lstStyle/>
          <a:p>
            <a:r>
              <a:rPr lang="bg-BG">
                <a:noFill/>
                <a:latin typeface="Georgia" pitchFamily="18" charset="0"/>
              </a:rPr>
              <a:t> </a:t>
            </a:r>
          </a:p>
        </p:txBody>
      </p:sp>
      <p:sp>
        <p:nvSpPr>
          <p:cNvPr id="14" name="Rectangle 25"/>
          <p:cNvSpPr>
            <a:spLocks noRot="1" noChangeAspect="1" noMove="1" noResize="1" noEditPoints="1" noAdjustHandles="1" noChangeArrowheads="1" noChangeShapeType="1" noTextEdit="1"/>
          </p:cNvSpPr>
          <p:nvPr/>
        </p:nvSpPr>
        <p:spPr>
          <a:xfrm>
            <a:off x="-115221" y="3814217"/>
            <a:ext cx="426399" cy="461665"/>
          </a:xfrm>
          <a:prstGeom prst="rect">
            <a:avLst/>
          </a:prstGeom>
          <a:blipFill rotWithShape="1">
            <a:blip r:embed="rId7"/>
            <a:stretch>
              <a:fillRect/>
            </a:stretch>
          </a:blipFill>
        </p:spPr>
        <p:txBody>
          <a:bodyPr/>
          <a:lstStyle/>
          <a:p>
            <a:r>
              <a:rPr lang="bg-BG">
                <a:noFill/>
                <a:latin typeface="Georgia" pitchFamily="18" charset="0"/>
              </a:rPr>
              <a:t> </a:t>
            </a:r>
          </a:p>
        </p:txBody>
      </p:sp>
      <p:sp>
        <p:nvSpPr>
          <p:cNvPr id="15" name="Rectangle 25"/>
          <p:cNvSpPr>
            <a:spLocks noRot="1" noChangeAspect="1" noMove="1" noResize="1" noEditPoints="1" noAdjustHandles="1" noChangeArrowheads="1" noChangeShapeType="1" noTextEdit="1"/>
          </p:cNvSpPr>
          <p:nvPr/>
        </p:nvSpPr>
        <p:spPr>
          <a:xfrm>
            <a:off x="3920052" y="3451263"/>
            <a:ext cx="426399" cy="461665"/>
          </a:xfrm>
          <a:prstGeom prst="rect">
            <a:avLst/>
          </a:prstGeom>
          <a:blipFill rotWithShape="1">
            <a:blip r:embed="rId8"/>
            <a:stretch>
              <a:fillRect b="-5263"/>
            </a:stretch>
          </a:blipFill>
        </p:spPr>
        <p:txBody>
          <a:bodyPr/>
          <a:lstStyle/>
          <a:p>
            <a:r>
              <a:rPr lang="bg-BG">
                <a:noFill/>
                <a:latin typeface="Georgia" pitchFamily="18" charset="0"/>
              </a:rPr>
              <a:t> </a:t>
            </a:r>
          </a:p>
        </p:txBody>
      </p:sp>
      <p:sp>
        <p:nvSpPr>
          <p:cNvPr id="16" name="Rectangle 25"/>
          <p:cNvSpPr>
            <a:spLocks noRot="1" noChangeAspect="1" noMove="1" noResize="1" noEditPoints="1" noAdjustHandles="1" noChangeArrowheads="1" noChangeShapeType="1" noTextEdit="1"/>
          </p:cNvSpPr>
          <p:nvPr/>
        </p:nvSpPr>
        <p:spPr>
          <a:xfrm>
            <a:off x="501602" y="681869"/>
            <a:ext cx="407932" cy="461665"/>
          </a:xfrm>
          <a:prstGeom prst="rect">
            <a:avLst/>
          </a:prstGeom>
          <a:blipFill rotWithShape="1">
            <a:blip r:embed="rId9"/>
            <a:stretch>
              <a:fillRect/>
            </a:stretch>
          </a:blipFill>
        </p:spPr>
        <p:txBody>
          <a:bodyPr/>
          <a:lstStyle/>
          <a:p>
            <a:r>
              <a:rPr lang="bg-BG">
                <a:noFill/>
                <a:latin typeface="Georgia" pitchFamily="18" charset="0"/>
              </a:rPr>
              <a:t> </a:t>
            </a:r>
          </a:p>
        </p:txBody>
      </p:sp>
      <p:sp>
        <p:nvSpPr>
          <p:cNvPr id="17" name="Дъга 43"/>
          <p:cNvSpPr/>
          <p:nvPr/>
        </p:nvSpPr>
        <p:spPr>
          <a:xfrm>
            <a:off x="782638" y="925513"/>
            <a:ext cx="1512887" cy="777875"/>
          </a:xfrm>
          <a:prstGeom prst="arc">
            <a:avLst>
              <a:gd name="adj1" fmla="val 16200000"/>
              <a:gd name="adj2" fmla="val 21005676"/>
            </a:avLst>
          </a:prstGeom>
          <a:ln w="76200">
            <a:solidFill>
              <a:srgbClr val="00B050"/>
            </a:solidFill>
          </a:ln>
        </p:spPr>
        <p:style>
          <a:lnRef idx="1">
            <a:schemeClr val="dk1"/>
          </a:lnRef>
          <a:fillRef idx="0">
            <a:schemeClr val="dk1"/>
          </a:fillRef>
          <a:effectRef idx="0">
            <a:schemeClr val="dk1"/>
          </a:effectRef>
          <a:fontRef idx="minor">
            <a:schemeClr val="tx1"/>
          </a:fontRef>
        </p:style>
        <p:txBody>
          <a:bodyPr anchor="ctr"/>
          <a:lstStyle/>
          <a:p>
            <a:pPr algn="ctr">
              <a:defRPr/>
            </a:pPr>
            <a:endParaRPr lang="bg-BG">
              <a:solidFill>
                <a:prstClr val="black"/>
              </a:solidFill>
            </a:endParaRPr>
          </a:p>
        </p:txBody>
      </p:sp>
      <p:sp>
        <p:nvSpPr>
          <p:cNvPr id="18" name="Rectangle 25"/>
          <p:cNvSpPr>
            <a:spLocks noRot="1" noChangeAspect="1" noMove="1" noResize="1" noEditPoints="1" noAdjustHandles="1" noChangeArrowheads="1" noChangeShapeType="1" noTextEdit="1"/>
          </p:cNvSpPr>
          <p:nvPr/>
        </p:nvSpPr>
        <p:spPr>
          <a:xfrm>
            <a:off x="1133463" y="1070508"/>
            <a:ext cx="639470" cy="461665"/>
          </a:xfrm>
          <a:prstGeom prst="rect">
            <a:avLst/>
          </a:prstGeom>
          <a:blipFill rotWithShape="1">
            <a:blip r:embed="rId10"/>
            <a:stretch>
              <a:fillRect/>
            </a:stretch>
          </a:blipFill>
        </p:spPr>
        <p:txBody>
          <a:bodyPr/>
          <a:lstStyle/>
          <a:p>
            <a:r>
              <a:rPr lang="bg-BG">
                <a:noFill/>
                <a:latin typeface="Georgia" pitchFamily="18" charset="0"/>
              </a:rPr>
              <a:t> </a:t>
            </a:r>
          </a:p>
        </p:txBody>
      </p:sp>
      <p:sp>
        <p:nvSpPr>
          <p:cNvPr id="19" name="Овал 45"/>
          <p:cNvSpPr/>
          <p:nvPr/>
        </p:nvSpPr>
        <p:spPr>
          <a:xfrm>
            <a:off x="1360488" y="785813"/>
            <a:ext cx="215900" cy="231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bg-BG">
              <a:solidFill>
                <a:prstClr val="white"/>
              </a:solidFill>
            </a:endParaRPr>
          </a:p>
        </p:txBody>
      </p:sp>
      <p:sp>
        <p:nvSpPr>
          <p:cNvPr id="20" name="Овал 46"/>
          <p:cNvSpPr/>
          <p:nvPr/>
        </p:nvSpPr>
        <p:spPr>
          <a:xfrm>
            <a:off x="2116138" y="1084263"/>
            <a:ext cx="215900" cy="2301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bg-BG">
              <a:solidFill>
                <a:prstClr val="white"/>
              </a:solidFill>
            </a:endParaRPr>
          </a:p>
        </p:txBody>
      </p:sp>
      <p:sp>
        <p:nvSpPr>
          <p:cNvPr id="21" name="Овал 47"/>
          <p:cNvSpPr/>
          <p:nvPr/>
        </p:nvSpPr>
        <p:spPr>
          <a:xfrm>
            <a:off x="2552700" y="2138363"/>
            <a:ext cx="215900" cy="231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bg-BG">
              <a:solidFill>
                <a:prstClr val="white"/>
              </a:solidFill>
            </a:endParaRPr>
          </a:p>
        </p:txBody>
      </p:sp>
      <p:sp>
        <p:nvSpPr>
          <p:cNvPr id="22" name="Rectangle 25"/>
          <p:cNvSpPr>
            <a:spLocks noRot="1" noChangeAspect="1" noMove="1" noResize="1" noEditPoints="1" noAdjustHandles="1" noChangeArrowheads="1" noChangeShapeType="1" noTextEdit="1"/>
          </p:cNvSpPr>
          <p:nvPr/>
        </p:nvSpPr>
        <p:spPr>
          <a:xfrm>
            <a:off x="2768715" y="1969822"/>
            <a:ext cx="632353" cy="461665"/>
          </a:xfrm>
          <a:prstGeom prst="rect">
            <a:avLst/>
          </a:prstGeom>
          <a:blipFill rotWithShape="1">
            <a:blip r:embed="rId11"/>
            <a:stretch>
              <a:fillRect/>
            </a:stretch>
          </a:blipFill>
        </p:spPr>
        <p:txBody>
          <a:bodyPr/>
          <a:lstStyle/>
          <a:p>
            <a:r>
              <a:rPr lang="bg-BG">
                <a:noFill/>
                <a:latin typeface="Georgia" pitchFamily="18" charset="0"/>
              </a:rPr>
              <a:t> </a:t>
            </a:r>
          </a:p>
        </p:txBody>
      </p:sp>
      <p:sp>
        <p:nvSpPr>
          <p:cNvPr id="23" name="Rectangle 25"/>
          <p:cNvSpPr>
            <a:spLocks noRot="1" noChangeAspect="1" noMove="1" noResize="1" noEditPoints="1" noAdjustHandles="1" noChangeArrowheads="1" noChangeShapeType="1" noTextEdit="1"/>
          </p:cNvSpPr>
          <p:nvPr/>
        </p:nvSpPr>
        <p:spPr>
          <a:xfrm>
            <a:off x="2327656" y="825885"/>
            <a:ext cx="522387" cy="461665"/>
          </a:xfrm>
          <a:prstGeom prst="rect">
            <a:avLst/>
          </a:prstGeom>
          <a:blipFill rotWithShape="1">
            <a:blip r:embed="rId12"/>
            <a:stretch>
              <a:fillRect/>
            </a:stretch>
          </a:blipFill>
        </p:spPr>
        <p:txBody>
          <a:bodyPr/>
          <a:lstStyle/>
          <a:p>
            <a:r>
              <a:rPr lang="bg-BG">
                <a:noFill/>
                <a:latin typeface="Georgia" pitchFamily="18" charset="0"/>
              </a:rPr>
              <a:t> </a:t>
            </a:r>
          </a:p>
        </p:txBody>
      </p:sp>
      <p:sp>
        <p:nvSpPr>
          <p:cNvPr id="24" name="Правоъгълник 50"/>
          <p:cNvSpPr>
            <a:spLocks noRot="1" noChangeAspect="1" noMove="1" noResize="1" noEditPoints="1" noAdjustHandles="1" noChangeArrowheads="1" noChangeShapeType="1" noTextEdit="1"/>
          </p:cNvSpPr>
          <p:nvPr/>
        </p:nvSpPr>
        <p:spPr>
          <a:xfrm>
            <a:off x="1156793" y="1873936"/>
            <a:ext cx="406200" cy="461665"/>
          </a:xfrm>
          <a:prstGeom prst="rect">
            <a:avLst/>
          </a:prstGeom>
          <a:blipFill rotWithShape="1">
            <a:blip r:embed="rId13"/>
            <a:stretch>
              <a:fillRect t="-23684" r="-31818"/>
            </a:stretch>
          </a:blipFill>
        </p:spPr>
        <p:txBody>
          <a:bodyPr/>
          <a:lstStyle/>
          <a:p>
            <a:r>
              <a:rPr lang="bg-BG">
                <a:noFill/>
                <a:latin typeface="Georgia" pitchFamily="18" charset="0"/>
              </a:rPr>
              <a:t> </a:t>
            </a:r>
          </a:p>
        </p:txBody>
      </p:sp>
      <p:sp>
        <p:nvSpPr>
          <p:cNvPr id="25" name="Правоъгълник 51"/>
          <p:cNvSpPr>
            <a:spLocks noRot="1" noChangeAspect="1" noMove="1" noResize="1" noEditPoints="1" noAdjustHandles="1" noChangeArrowheads="1" noChangeShapeType="1" noTextEdit="1"/>
          </p:cNvSpPr>
          <p:nvPr/>
        </p:nvSpPr>
        <p:spPr>
          <a:xfrm>
            <a:off x="1995383" y="1685674"/>
            <a:ext cx="588944" cy="461665"/>
          </a:xfrm>
          <a:prstGeom prst="rect">
            <a:avLst/>
          </a:prstGeom>
          <a:blipFill rotWithShape="1">
            <a:blip r:embed="rId14"/>
            <a:stretch>
              <a:fillRect t="-24000" r="-52577"/>
            </a:stretch>
          </a:blipFill>
        </p:spPr>
        <p:txBody>
          <a:bodyPr/>
          <a:lstStyle/>
          <a:p>
            <a:r>
              <a:rPr lang="bg-BG">
                <a:noFill/>
                <a:latin typeface="Georgia" pitchFamily="18" charset="0"/>
              </a:rPr>
              <a:t> </a:t>
            </a:r>
          </a:p>
        </p:txBody>
      </p:sp>
      <p:sp>
        <p:nvSpPr>
          <p:cNvPr id="26" name="Правоъгълник 52"/>
          <p:cNvSpPr>
            <a:spLocks noRot="1" noChangeAspect="1" noMove="1" noResize="1" noEditPoints="1" noAdjustHandles="1" noChangeArrowheads="1" noChangeShapeType="1" noTextEdit="1"/>
          </p:cNvSpPr>
          <p:nvPr/>
        </p:nvSpPr>
        <p:spPr>
          <a:xfrm>
            <a:off x="1993444" y="2574046"/>
            <a:ext cx="501163" cy="461665"/>
          </a:xfrm>
          <a:prstGeom prst="rect">
            <a:avLst/>
          </a:prstGeom>
          <a:blipFill rotWithShape="1">
            <a:blip r:embed="rId15"/>
            <a:stretch>
              <a:fillRect t="-23684" r="-26829"/>
            </a:stretch>
          </a:blipFill>
        </p:spPr>
        <p:txBody>
          <a:bodyPr/>
          <a:lstStyle/>
          <a:p>
            <a:r>
              <a:rPr lang="bg-BG">
                <a:noFill/>
                <a:latin typeface="Georgia" pitchFamily="18" charset="0"/>
              </a:rPr>
              <a:t> </a:t>
            </a:r>
          </a:p>
        </p:txBody>
      </p:sp>
      <p:sp>
        <p:nvSpPr>
          <p:cNvPr id="27" name="Rectangle 25"/>
          <p:cNvSpPr>
            <a:spLocks noRot="1" noChangeAspect="1" noMove="1" noResize="1" noEditPoints="1" noAdjustHandles="1" noChangeArrowheads="1" noChangeShapeType="1" noTextEdit="1"/>
          </p:cNvSpPr>
          <p:nvPr/>
        </p:nvSpPr>
        <p:spPr>
          <a:xfrm>
            <a:off x="1821301" y="530814"/>
            <a:ext cx="402546" cy="461665"/>
          </a:xfrm>
          <a:prstGeom prst="rect">
            <a:avLst/>
          </a:prstGeom>
          <a:blipFill rotWithShape="1">
            <a:blip r:embed="rId16"/>
            <a:stretch>
              <a:fillRect/>
            </a:stretch>
          </a:blipFill>
        </p:spPr>
        <p:txBody>
          <a:bodyPr/>
          <a:lstStyle/>
          <a:p>
            <a:r>
              <a:rPr lang="bg-BG">
                <a:noFill/>
                <a:latin typeface="Georgia" pitchFamily="18" charset="0"/>
              </a:rPr>
              <a:t> </a:t>
            </a:r>
          </a:p>
        </p:txBody>
      </p:sp>
      <p:cxnSp>
        <p:nvCxnSpPr>
          <p:cNvPr id="28" name="Съединител &quot;права стрелка&quot; 54"/>
          <p:cNvCxnSpPr/>
          <p:nvPr/>
        </p:nvCxnSpPr>
        <p:spPr>
          <a:xfrm flipV="1">
            <a:off x="1033463" y="1281113"/>
            <a:ext cx="1114425" cy="1992312"/>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9" name="Съединител &quot;права стрелка&quot; 55"/>
          <p:cNvCxnSpPr>
            <a:endCxn id="21" idx="3"/>
          </p:cNvCxnSpPr>
          <p:nvPr/>
        </p:nvCxnSpPr>
        <p:spPr>
          <a:xfrm flipV="1">
            <a:off x="1033463" y="2335213"/>
            <a:ext cx="1550987" cy="938212"/>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30" name="Съединител &quot;права стрелка&quot; 56"/>
          <p:cNvCxnSpPr/>
          <p:nvPr/>
        </p:nvCxnSpPr>
        <p:spPr>
          <a:xfrm>
            <a:off x="2244725" y="1236663"/>
            <a:ext cx="431800" cy="1055687"/>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31" name="Извито съединение 57"/>
          <p:cNvCxnSpPr/>
          <p:nvPr/>
        </p:nvCxnSpPr>
        <p:spPr>
          <a:xfrm>
            <a:off x="6551613" y="2022475"/>
            <a:ext cx="1800225" cy="1704975"/>
          </a:xfrm>
          <a:prstGeom prst="curvedConnector3">
            <a:avLst>
              <a:gd name="adj1" fmla="val 2543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Съединител &quot;права стрелка&quot; 58"/>
          <p:cNvCxnSpPr/>
          <p:nvPr/>
        </p:nvCxnSpPr>
        <p:spPr>
          <a:xfrm>
            <a:off x="5411788" y="4071938"/>
            <a:ext cx="3311525" cy="0"/>
          </a:xfrm>
          <a:prstGeom prst="straightConnector1">
            <a:avLst/>
          </a:prstGeom>
          <a:ln w="28575">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33" name="Съединител &quot;права стрелка&quot; 59"/>
          <p:cNvCxnSpPr/>
          <p:nvPr/>
        </p:nvCxnSpPr>
        <p:spPr>
          <a:xfrm flipV="1">
            <a:off x="5411788" y="1479550"/>
            <a:ext cx="0" cy="2592388"/>
          </a:xfrm>
          <a:prstGeom prst="straightConnector1">
            <a:avLst/>
          </a:prstGeom>
          <a:ln w="28575">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34" name="Съединител &quot;права стрелка&quot; 60"/>
          <p:cNvCxnSpPr/>
          <p:nvPr/>
        </p:nvCxnSpPr>
        <p:spPr>
          <a:xfrm flipH="1">
            <a:off x="4475163" y="4071938"/>
            <a:ext cx="936625" cy="1079500"/>
          </a:xfrm>
          <a:prstGeom prst="straightConnector1">
            <a:avLst/>
          </a:prstGeom>
          <a:ln w="28575">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35" name="Rectangle 25"/>
          <p:cNvSpPr>
            <a:spLocks noRot="1" noChangeAspect="1" noMove="1" noResize="1" noEditPoints="1" noAdjustHandles="1" noChangeArrowheads="1" noChangeShapeType="1" noTextEdit="1"/>
          </p:cNvSpPr>
          <p:nvPr/>
        </p:nvSpPr>
        <p:spPr>
          <a:xfrm>
            <a:off x="4852234" y="3702687"/>
            <a:ext cx="559213" cy="461665"/>
          </a:xfrm>
          <a:prstGeom prst="rect">
            <a:avLst/>
          </a:prstGeom>
          <a:blipFill rotWithShape="1">
            <a:blip r:embed="rId17"/>
            <a:stretch>
              <a:fillRect/>
            </a:stretch>
          </a:blipFill>
        </p:spPr>
        <p:txBody>
          <a:bodyPr/>
          <a:lstStyle/>
          <a:p>
            <a:r>
              <a:rPr lang="bg-BG">
                <a:noFill/>
                <a:latin typeface="Georgia" pitchFamily="18" charset="0"/>
              </a:rPr>
              <a:t> </a:t>
            </a:r>
          </a:p>
        </p:txBody>
      </p:sp>
      <p:sp>
        <p:nvSpPr>
          <p:cNvPr id="36" name="Rectangle 25"/>
          <p:cNvSpPr>
            <a:spLocks noRot="1" noChangeAspect="1" noMove="1" noResize="1" noEditPoints="1" noAdjustHandles="1" noChangeArrowheads="1" noChangeShapeType="1" noTextEdit="1"/>
          </p:cNvSpPr>
          <p:nvPr/>
        </p:nvSpPr>
        <p:spPr>
          <a:xfrm>
            <a:off x="4262145" y="4612079"/>
            <a:ext cx="426399" cy="461665"/>
          </a:xfrm>
          <a:prstGeom prst="rect">
            <a:avLst/>
          </a:prstGeom>
          <a:blipFill rotWithShape="1">
            <a:blip r:embed="rId18"/>
            <a:stretch>
              <a:fillRect/>
            </a:stretch>
          </a:blipFill>
        </p:spPr>
        <p:txBody>
          <a:bodyPr/>
          <a:lstStyle/>
          <a:p>
            <a:r>
              <a:rPr lang="bg-BG">
                <a:noFill/>
                <a:latin typeface="Georgia" pitchFamily="18" charset="0"/>
              </a:rPr>
              <a:t> </a:t>
            </a:r>
          </a:p>
        </p:txBody>
      </p:sp>
      <p:sp>
        <p:nvSpPr>
          <p:cNvPr id="37" name="Rectangle 25"/>
          <p:cNvSpPr>
            <a:spLocks noRot="1" noChangeAspect="1" noMove="1" noResize="1" noEditPoints="1" noAdjustHandles="1" noChangeArrowheads="1" noChangeShapeType="1" noTextEdit="1"/>
          </p:cNvSpPr>
          <p:nvPr/>
        </p:nvSpPr>
        <p:spPr>
          <a:xfrm>
            <a:off x="8297418" y="4249125"/>
            <a:ext cx="426399" cy="461665"/>
          </a:xfrm>
          <a:prstGeom prst="rect">
            <a:avLst/>
          </a:prstGeom>
          <a:blipFill rotWithShape="1">
            <a:blip r:embed="rId19"/>
            <a:stretch>
              <a:fillRect b="-5263"/>
            </a:stretch>
          </a:blipFill>
        </p:spPr>
        <p:txBody>
          <a:bodyPr/>
          <a:lstStyle/>
          <a:p>
            <a:r>
              <a:rPr lang="bg-BG">
                <a:noFill/>
                <a:latin typeface="Georgia" pitchFamily="18" charset="0"/>
              </a:rPr>
              <a:t> </a:t>
            </a:r>
          </a:p>
        </p:txBody>
      </p:sp>
      <p:sp>
        <p:nvSpPr>
          <p:cNvPr id="38" name="Rectangle 25"/>
          <p:cNvSpPr>
            <a:spLocks noRot="1" noChangeAspect="1" noMove="1" noResize="1" noEditPoints="1" noAdjustHandles="1" noChangeArrowheads="1" noChangeShapeType="1" noTextEdit="1"/>
          </p:cNvSpPr>
          <p:nvPr/>
        </p:nvSpPr>
        <p:spPr>
          <a:xfrm>
            <a:off x="4878968" y="1479731"/>
            <a:ext cx="407932" cy="461665"/>
          </a:xfrm>
          <a:prstGeom prst="rect">
            <a:avLst/>
          </a:prstGeom>
          <a:blipFill rotWithShape="1">
            <a:blip r:embed="rId20"/>
            <a:stretch>
              <a:fillRect/>
            </a:stretch>
          </a:blipFill>
        </p:spPr>
        <p:txBody>
          <a:bodyPr/>
          <a:lstStyle/>
          <a:p>
            <a:r>
              <a:rPr lang="bg-BG">
                <a:noFill/>
                <a:latin typeface="Georgia" pitchFamily="18" charset="0"/>
              </a:rPr>
              <a:t> </a:t>
            </a:r>
          </a:p>
        </p:txBody>
      </p:sp>
      <p:sp>
        <p:nvSpPr>
          <p:cNvPr id="39" name="Дъга 65"/>
          <p:cNvSpPr/>
          <p:nvPr/>
        </p:nvSpPr>
        <p:spPr>
          <a:xfrm>
            <a:off x="5160963" y="1724025"/>
            <a:ext cx="1511300" cy="777875"/>
          </a:xfrm>
          <a:prstGeom prst="arc">
            <a:avLst>
              <a:gd name="adj1" fmla="val 16200000"/>
              <a:gd name="adj2" fmla="val 21005676"/>
            </a:avLst>
          </a:prstGeom>
          <a:ln w="76200">
            <a:solidFill>
              <a:srgbClr val="00B050"/>
            </a:solidFill>
          </a:ln>
        </p:spPr>
        <p:style>
          <a:lnRef idx="1">
            <a:schemeClr val="dk1"/>
          </a:lnRef>
          <a:fillRef idx="0">
            <a:schemeClr val="dk1"/>
          </a:fillRef>
          <a:effectRef idx="0">
            <a:schemeClr val="dk1"/>
          </a:effectRef>
          <a:fontRef idx="minor">
            <a:schemeClr val="tx1"/>
          </a:fontRef>
        </p:style>
        <p:txBody>
          <a:bodyPr anchor="ctr"/>
          <a:lstStyle/>
          <a:p>
            <a:pPr algn="ctr">
              <a:defRPr/>
            </a:pPr>
            <a:endParaRPr lang="bg-BG">
              <a:solidFill>
                <a:prstClr val="black"/>
              </a:solidFill>
            </a:endParaRPr>
          </a:p>
        </p:txBody>
      </p:sp>
      <p:sp>
        <p:nvSpPr>
          <p:cNvPr id="40" name="Rectangle 25"/>
          <p:cNvSpPr>
            <a:spLocks noRot="1" noChangeAspect="1" noMove="1" noResize="1" noEditPoints="1" noAdjustHandles="1" noChangeArrowheads="1" noChangeShapeType="1" noTextEdit="1"/>
          </p:cNvSpPr>
          <p:nvPr/>
        </p:nvSpPr>
        <p:spPr>
          <a:xfrm>
            <a:off x="5510829" y="1868370"/>
            <a:ext cx="639470" cy="461665"/>
          </a:xfrm>
          <a:prstGeom prst="rect">
            <a:avLst/>
          </a:prstGeom>
          <a:blipFill rotWithShape="1">
            <a:blip r:embed="rId21"/>
            <a:stretch>
              <a:fillRect/>
            </a:stretch>
          </a:blipFill>
        </p:spPr>
        <p:txBody>
          <a:bodyPr/>
          <a:lstStyle/>
          <a:p>
            <a:r>
              <a:rPr lang="bg-BG">
                <a:noFill/>
                <a:latin typeface="Georgia" pitchFamily="18" charset="0"/>
              </a:rPr>
              <a:t> </a:t>
            </a:r>
          </a:p>
        </p:txBody>
      </p:sp>
      <p:sp>
        <p:nvSpPr>
          <p:cNvPr id="41" name="Овал 67"/>
          <p:cNvSpPr/>
          <p:nvPr/>
        </p:nvSpPr>
        <p:spPr>
          <a:xfrm>
            <a:off x="5737225" y="1584325"/>
            <a:ext cx="215900" cy="2301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bg-BG">
              <a:solidFill>
                <a:prstClr val="white"/>
              </a:solidFill>
            </a:endParaRPr>
          </a:p>
        </p:txBody>
      </p:sp>
      <p:sp>
        <p:nvSpPr>
          <p:cNvPr id="42" name="Овал 68"/>
          <p:cNvSpPr/>
          <p:nvPr/>
        </p:nvSpPr>
        <p:spPr>
          <a:xfrm>
            <a:off x="6494463" y="1881188"/>
            <a:ext cx="215900" cy="231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bg-BG">
              <a:solidFill>
                <a:prstClr val="white"/>
              </a:solidFill>
            </a:endParaRPr>
          </a:p>
        </p:txBody>
      </p:sp>
      <p:sp>
        <p:nvSpPr>
          <p:cNvPr id="43" name="Rectangle 25"/>
          <p:cNvSpPr>
            <a:spLocks noRot="1" noChangeAspect="1" noMove="1" noResize="1" noEditPoints="1" noAdjustHandles="1" noChangeArrowheads="1" noChangeShapeType="1" noTextEdit="1"/>
          </p:cNvSpPr>
          <p:nvPr/>
        </p:nvSpPr>
        <p:spPr>
          <a:xfrm>
            <a:off x="6705022" y="1623747"/>
            <a:ext cx="522387" cy="461665"/>
          </a:xfrm>
          <a:prstGeom prst="rect">
            <a:avLst/>
          </a:prstGeom>
          <a:blipFill rotWithShape="1">
            <a:blip r:embed="rId22"/>
            <a:stretch>
              <a:fillRect/>
            </a:stretch>
          </a:blipFill>
        </p:spPr>
        <p:txBody>
          <a:bodyPr/>
          <a:lstStyle/>
          <a:p>
            <a:r>
              <a:rPr lang="bg-BG">
                <a:noFill/>
                <a:latin typeface="Georgia" pitchFamily="18" charset="0"/>
              </a:rPr>
              <a:t> </a:t>
            </a:r>
          </a:p>
        </p:txBody>
      </p:sp>
      <p:sp>
        <p:nvSpPr>
          <p:cNvPr id="44" name="Правоъгълник 72"/>
          <p:cNvSpPr>
            <a:spLocks noRot="1" noChangeAspect="1" noMove="1" noResize="1" noEditPoints="1" noAdjustHandles="1" noChangeArrowheads="1" noChangeShapeType="1" noTextEdit="1"/>
          </p:cNvSpPr>
          <p:nvPr/>
        </p:nvSpPr>
        <p:spPr>
          <a:xfrm>
            <a:off x="5534159" y="2671798"/>
            <a:ext cx="406200" cy="461665"/>
          </a:xfrm>
          <a:prstGeom prst="rect">
            <a:avLst/>
          </a:prstGeom>
          <a:blipFill rotWithShape="1">
            <a:blip r:embed="rId23"/>
            <a:stretch>
              <a:fillRect t="-23684" r="-31818"/>
            </a:stretch>
          </a:blipFill>
        </p:spPr>
        <p:txBody>
          <a:bodyPr/>
          <a:lstStyle/>
          <a:p>
            <a:r>
              <a:rPr lang="bg-BG">
                <a:noFill/>
                <a:latin typeface="Georgia" pitchFamily="18" charset="0"/>
              </a:rPr>
              <a:t> </a:t>
            </a:r>
          </a:p>
        </p:txBody>
      </p:sp>
      <p:sp>
        <p:nvSpPr>
          <p:cNvPr id="45" name="Rectangle 25"/>
          <p:cNvSpPr>
            <a:spLocks noRot="1" noChangeAspect="1" noMove="1" noResize="1" noEditPoints="1" noAdjustHandles="1" noChangeArrowheads="1" noChangeShapeType="1" noTextEdit="1"/>
          </p:cNvSpPr>
          <p:nvPr/>
        </p:nvSpPr>
        <p:spPr>
          <a:xfrm>
            <a:off x="6148926" y="1259217"/>
            <a:ext cx="402546" cy="461665"/>
          </a:xfrm>
          <a:prstGeom prst="rect">
            <a:avLst/>
          </a:prstGeom>
          <a:blipFill rotWithShape="1">
            <a:blip r:embed="rId24"/>
            <a:stretch>
              <a:fillRect/>
            </a:stretch>
          </a:blipFill>
        </p:spPr>
        <p:txBody>
          <a:bodyPr/>
          <a:lstStyle/>
          <a:p>
            <a:r>
              <a:rPr lang="bg-BG">
                <a:noFill/>
                <a:latin typeface="Georgia" pitchFamily="18" charset="0"/>
              </a:rPr>
              <a:t> </a:t>
            </a:r>
          </a:p>
        </p:txBody>
      </p:sp>
      <p:cxnSp>
        <p:nvCxnSpPr>
          <p:cNvPr id="46" name="Съединител &quot;права стрелка&quot; 76"/>
          <p:cNvCxnSpPr>
            <a:endCxn id="42" idx="3"/>
          </p:cNvCxnSpPr>
          <p:nvPr/>
        </p:nvCxnSpPr>
        <p:spPr>
          <a:xfrm flipV="1">
            <a:off x="5411788" y="2079625"/>
            <a:ext cx="1114425" cy="1992313"/>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47" name="Съединител &quot;права стрелка&quot; 2"/>
          <p:cNvCxnSpPr/>
          <p:nvPr/>
        </p:nvCxnSpPr>
        <p:spPr>
          <a:xfrm>
            <a:off x="6672263" y="2032000"/>
            <a:ext cx="747712" cy="788988"/>
          </a:xfrm>
          <a:prstGeom prst="straightConnector1">
            <a:avLst/>
          </a:prstGeom>
          <a:ln w="57150">
            <a:solidFill>
              <a:srgbClr val="7030A0"/>
            </a:solidFill>
            <a:tailEnd type="arrow"/>
          </a:ln>
        </p:spPr>
        <p:style>
          <a:lnRef idx="2">
            <a:schemeClr val="accent3"/>
          </a:lnRef>
          <a:fillRef idx="0">
            <a:schemeClr val="accent3"/>
          </a:fillRef>
          <a:effectRef idx="1">
            <a:schemeClr val="accent3"/>
          </a:effectRef>
          <a:fontRef idx="minor">
            <a:schemeClr val="tx1"/>
          </a:fontRef>
        </p:style>
      </p:cxnSp>
      <p:sp>
        <p:nvSpPr>
          <p:cNvPr id="48" name="Правоъгълник 80"/>
          <p:cNvSpPr>
            <a:spLocks noRot="1" noChangeAspect="1" noMove="1" noResize="1" noEditPoints="1" noAdjustHandles="1" noChangeArrowheads="1" noChangeShapeType="1" noTextEdit="1"/>
          </p:cNvSpPr>
          <p:nvPr/>
        </p:nvSpPr>
        <p:spPr>
          <a:xfrm>
            <a:off x="7227409" y="2078951"/>
            <a:ext cx="484556" cy="506421"/>
          </a:xfrm>
          <a:prstGeom prst="rect">
            <a:avLst/>
          </a:prstGeom>
          <a:blipFill rotWithShape="1">
            <a:blip r:embed="rId25"/>
            <a:stretch>
              <a:fillRect/>
            </a:stretch>
          </a:blipFill>
        </p:spPr>
        <p:txBody>
          <a:bodyPr/>
          <a:lstStyle/>
          <a:p>
            <a:r>
              <a:rPr lang="bg-BG">
                <a:noFill/>
                <a:latin typeface="Georgia" pitchFamily="18" charset="0"/>
              </a:rPr>
              <a:t> </a:t>
            </a:r>
          </a:p>
        </p:txBody>
      </p:sp>
      <p:sp>
        <p:nvSpPr>
          <p:cNvPr id="49" name="Content Placeholder 2">
            <a:extLst>
              <a:ext uri="{FF2B5EF4-FFF2-40B4-BE49-F238E27FC236}">
                <a16:creationId xmlns:a16="http://schemas.microsoft.com/office/drawing/2014/main" id="{F80E309E-1EA6-4320-9BD1-795979AEECEA}"/>
              </a:ext>
            </a:extLst>
          </p:cNvPr>
          <p:cNvSpPr>
            <a:spLocks noGrp="1"/>
          </p:cNvSpPr>
          <p:nvPr>
            <p:ph idx="1"/>
          </p:nvPr>
        </p:nvSpPr>
        <p:spPr>
          <a:xfrm>
            <a:off x="-30321" y="5391795"/>
            <a:ext cx="4715953" cy="733190"/>
          </a:xfrm>
        </p:spPr>
        <p:txBody>
          <a:bodyPr/>
          <a:lstStyle/>
          <a:p>
            <a:pPr>
              <a:buFont typeface="Wingdings" pitchFamily="2" charset="2"/>
              <a:buChar char="Ø"/>
            </a:pPr>
            <a:r>
              <a:rPr lang="bg-BG" sz="2000" dirty="0">
                <a:solidFill>
                  <a:srgbClr val="3333CC"/>
                </a:solidFill>
                <a:latin typeface="Arial" pitchFamily="34" charset="0"/>
                <a:cs typeface="Arial" pitchFamily="34" charset="0"/>
              </a:rPr>
              <a:t>Скорост на т.М в даден момент се нарича границата на отношението ∆</a:t>
            </a:r>
            <a:r>
              <a:rPr lang="en-US" sz="2000" dirty="0">
                <a:solidFill>
                  <a:srgbClr val="3333CC"/>
                </a:solidFill>
                <a:latin typeface="Arial" pitchFamily="34" charset="0"/>
                <a:cs typeface="Arial" pitchFamily="34" charset="0"/>
              </a:rPr>
              <a:t>r</a:t>
            </a:r>
            <a:r>
              <a:rPr lang="bg-BG" sz="2000" dirty="0">
                <a:solidFill>
                  <a:srgbClr val="3333CC"/>
                </a:solidFill>
                <a:latin typeface="Arial" pitchFamily="34" charset="0"/>
                <a:cs typeface="Arial" pitchFamily="34" charset="0"/>
              </a:rPr>
              <a:t> и ∆</a:t>
            </a:r>
            <a:r>
              <a:rPr lang="en-US" sz="2000" dirty="0">
                <a:solidFill>
                  <a:srgbClr val="3333CC"/>
                </a:solidFill>
                <a:latin typeface="Arial" pitchFamily="34" charset="0"/>
                <a:cs typeface="Arial" pitchFamily="34" charset="0"/>
              </a:rPr>
              <a:t>t, </a:t>
            </a:r>
            <a:r>
              <a:rPr lang="bg-BG" sz="2000" dirty="0">
                <a:solidFill>
                  <a:srgbClr val="3333CC"/>
                </a:solidFill>
                <a:latin typeface="Arial" pitchFamily="34" charset="0"/>
                <a:cs typeface="Arial" pitchFamily="34" charset="0"/>
              </a:rPr>
              <a:t>когато </a:t>
            </a:r>
            <a:r>
              <a:rPr lang="en-US" sz="2000" dirty="0">
                <a:solidFill>
                  <a:srgbClr val="3333CC"/>
                </a:solidFill>
                <a:latin typeface="Arial" pitchFamily="34" charset="0"/>
                <a:cs typeface="Arial" pitchFamily="34" charset="0"/>
              </a:rPr>
              <a:t>∆t </a:t>
            </a:r>
            <a:r>
              <a:rPr lang="bg-BG" sz="2000" dirty="0">
                <a:solidFill>
                  <a:srgbClr val="3333CC"/>
                </a:solidFill>
                <a:latin typeface="Arial" pitchFamily="34" charset="0"/>
                <a:cs typeface="Arial" pitchFamily="34" charset="0"/>
              </a:rPr>
              <a:t>клони към 0.</a:t>
            </a:r>
            <a:r>
              <a:rPr lang="en-US" sz="2000" dirty="0">
                <a:solidFill>
                  <a:srgbClr val="3333CC"/>
                </a:solidFill>
                <a:latin typeface="Arial" pitchFamily="34" charset="0"/>
                <a:cs typeface="Arial" pitchFamily="34" charset="0"/>
              </a:rPr>
              <a:t> </a:t>
            </a:r>
            <a:endParaRPr lang="bg-BG" sz="2000" dirty="0">
              <a:solidFill>
                <a:srgbClr val="3333CC"/>
              </a:solidFill>
              <a:latin typeface="Arial" pitchFamily="34" charset="0"/>
              <a:cs typeface="Arial" pitchFamily="34" charset="0"/>
            </a:endParaRPr>
          </a:p>
        </p:txBody>
      </p:sp>
    </p:spTree>
    <p:extLst>
      <p:ext uri="{BB962C8B-B14F-4D97-AF65-F5344CB8AC3E}">
        <p14:creationId xmlns:p14="http://schemas.microsoft.com/office/powerpoint/2010/main" val="23321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8"/>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46"/>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4"/>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4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7"/>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41" grpId="0" animBg="1"/>
      <p:bldP spid="4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B808E-1BD0-4DBD-8191-3F4B5BF6E969}"/>
              </a:ext>
            </a:extLst>
          </p:cNvPr>
          <p:cNvSpPr>
            <a:spLocks noGrp="1"/>
          </p:cNvSpPr>
          <p:nvPr>
            <p:ph type="title"/>
          </p:nvPr>
        </p:nvSpPr>
        <p:spPr>
          <a:xfrm>
            <a:off x="179512" y="152400"/>
            <a:ext cx="6624736" cy="609600"/>
          </a:xfrm>
        </p:spPr>
        <p:txBody>
          <a:bodyPr/>
          <a:lstStyle/>
          <a:p>
            <a:pPr algn="l"/>
            <a:r>
              <a:rPr lang="bg-BG" sz="2000" dirty="0">
                <a:solidFill>
                  <a:srgbClr val="C00000"/>
                </a:solidFill>
                <a:latin typeface="Arial" pitchFamily="34" charset="0"/>
                <a:cs typeface="Arial" pitchFamily="34" charset="0"/>
              </a:rPr>
              <a:t>Степени на свобода на точка. Координатни системи</a:t>
            </a:r>
            <a:endParaRPr lang="en-US" sz="2000" dirty="0"/>
          </a:p>
        </p:txBody>
      </p:sp>
      <p:sp>
        <p:nvSpPr>
          <p:cNvPr id="4" name="Slide Number Placeholder 3">
            <a:extLst>
              <a:ext uri="{FF2B5EF4-FFF2-40B4-BE49-F238E27FC236}">
                <a16:creationId xmlns:a16="http://schemas.microsoft.com/office/drawing/2014/main" id="{AEA86395-4453-48E9-B069-6863D161452C}"/>
              </a:ext>
            </a:extLst>
          </p:cNvPr>
          <p:cNvSpPr>
            <a:spLocks noGrp="1"/>
          </p:cNvSpPr>
          <p:nvPr>
            <p:ph type="sldNum" sz="quarter" idx="12"/>
          </p:nvPr>
        </p:nvSpPr>
        <p:spPr/>
        <p:txBody>
          <a:bodyPr/>
          <a:lstStyle/>
          <a:p>
            <a:fld id="{BFE999D1-F9A4-4778-B8C7-0170286633BE}" type="slidenum">
              <a:rPr lang="bg-BG" smtClean="0"/>
              <a:pPr/>
              <a:t>11</a:t>
            </a:fld>
            <a:endParaRPr lang="bg-BG"/>
          </a:p>
        </p:txBody>
      </p:sp>
      <p:sp>
        <p:nvSpPr>
          <p:cNvPr id="7" name="Content Placeholder 6">
            <a:extLst>
              <a:ext uri="{FF2B5EF4-FFF2-40B4-BE49-F238E27FC236}">
                <a16:creationId xmlns:a16="http://schemas.microsoft.com/office/drawing/2014/main" id="{89207923-74A4-4E5A-8C4F-263570E9E0F1}"/>
              </a:ext>
            </a:extLst>
          </p:cNvPr>
          <p:cNvSpPr>
            <a:spLocks noGrp="1"/>
          </p:cNvSpPr>
          <p:nvPr>
            <p:ph idx="1"/>
          </p:nvPr>
        </p:nvSpPr>
        <p:spPr>
          <a:xfrm>
            <a:off x="457200" y="980728"/>
            <a:ext cx="3970784" cy="4495800"/>
          </a:xfrm>
        </p:spPr>
        <p:txBody>
          <a:bodyPr/>
          <a:lstStyle/>
          <a:p>
            <a:pPr marL="0" indent="0">
              <a:buNone/>
            </a:pPr>
            <a:r>
              <a:rPr lang="ru-RU" sz="1800" b="1" dirty="0">
                <a:solidFill>
                  <a:schemeClr val="accent2">
                    <a:lumMod val="50000"/>
                  </a:schemeClr>
                </a:solidFill>
                <a:latin typeface="Arial" panose="020B0604020202020204" pitchFamily="34" charset="0"/>
                <a:cs typeface="Arial" panose="020B0604020202020204" pitchFamily="34" charset="0"/>
              </a:rPr>
              <a:t>Декартови координати </a:t>
            </a:r>
            <a:r>
              <a:rPr lang="ru-RU" sz="1800" b="1" dirty="0">
                <a:latin typeface="Arial" panose="020B0604020202020204" pitchFamily="34" charset="0"/>
                <a:cs typeface="Arial" panose="020B0604020202020204" pitchFamily="34" charset="0"/>
              </a:rPr>
              <a:t>(декартова, или  </a:t>
            </a:r>
            <a:r>
              <a:rPr lang="ru-RU" sz="1800" dirty="0">
                <a:latin typeface="Arial" panose="020B0604020202020204" pitchFamily="34" charset="0"/>
                <a:cs typeface="Arial" panose="020B0604020202020204" pitchFamily="34" charset="0"/>
              </a:rPr>
              <a:t>наричана още </a:t>
            </a:r>
            <a:r>
              <a:rPr lang="ru-RU" sz="1800" b="1" dirty="0">
                <a:latin typeface="Arial" panose="020B0604020202020204" pitchFamily="34" charset="0"/>
                <a:cs typeface="Arial" panose="020B0604020202020204" pitchFamily="34" charset="0"/>
              </a:rPr>
              <a:t>правоъгълна координатна система) </a:t>
            </a:r>
            <a:r>
              <a:rPr lang="ru-RU" sz="1800" dirty="0">
                <a:latin typeface="Arial" panose="020B0604020202020204" pitchFamily="34" charset="0"/>
                <a:cs typeface="Arial" panose="020B0604020202020204" pitchFamily="34" charset="0"/>
              </a:rPr>
              <a:t>се използуват, за да се определят положенията на точките в </a:t>
            </a:r>
            <a:r>
              <a:rPr lang="ru-RU" sz="1800" dirty="0">
                <a:latin typeface="Arial" panose="020B0604020202020204" pitchFamily="34" charset="0"/>
                <a:cs typeface="Arial" panose="020B0604020202020204" pitchFamily="34" charset="0"/>
                <a:hlinkClick r:id="rId2" tooltip="Равнина (математика)"/>
              </a:rPr>
              <a:t>равнина</a:t>
            </a:r>
            <a:r>
              <a:rPr lang="ru-RU" sz="1800" dirty="0">
                <a:latin typeface="Arial" panose="020B0604020202020204" pitchFamily="34" charset="0"/>
                <a:cs typeface="Arial" panose="020B0604020202020204" pitchFamily="34" charset="0"/>
              </a:rPr>
              <a:t> (или в някакво пространство) чрез </a:t>
            </a:r>
            <a:r>
              <a:rPr lang="ru-RU" sz="1800" dirty="0">
                <a:latin typeface="Arial" panose="020B0604020202020204" pitchFamily="34" charset="0"/>
                <a:cs typeface="Arial" panose="020B0604020202020204" pitchFamily="34" charset="0"/>
                <a:hlinkClick r:id="rId3" tooltip="Числа"/>
              </a:rPr>
              <a:t>числа</a:t>
            </a:r>
            <a:r>
              <a:rPr lang="ru-RU" sz="1800" dirty="0">
                <a:latin typeface="Arial" panose="020B0604020202020204" pitchFamily="34" charset="0"/>
                <a:cs typeface="Arial" panose="020B0604020202020204" pitchFamily="34" charset="0"/>
              </a:rPr>
              <a:t>. </a:t>
            </a:r>
          </a:p>
          <a:p>
            <a:pPr marL="0" indent="0">
              <a:buNone/>
            </a:pPr>
            <a:r>
              <a:rPr lang="ru-RU" sz="1800" dirty="0">
                <a:latin typeface="Arial" panose="020B0604020202020204" pitchFamily="34" charset="0"/>
                <a:cs typeface="Arial" panose="020B0604020202020204" pitchFamily="34" charset="0"/>
              </a:rPr>
              <a:t>С помощта на декартовите координати геометричните фигури се описват с алгебрични уравнения, които се удовлетворяват от координатите на точките. </a:t>
            </a:r>
            <a:endParaRPr lang="en-US" sz="180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1D2D7EAA-61B9-467B-BBAA-D70FC4741F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3933" y="620688"/>
            <a:ext cx="3430555" cy="3041871"/>
          </a:xfrm>
          <a:prstGeom prst="rect">
            <a:avLst/>
          </a:prstGeom>
        </p:spPr>
      </p:pic>
      <p:pic>
        <p:nvPicPr>
          <p:cNvPr id="12" name="Picture 11">
            <a:extLst>
              <a:ext uri="{FF2B5EF4-FFF2-40B4-BE49-F238E27FC236}">
                <a16:creationId xmlns:a16="http://schemas.microsoft.com/office/drawing/2014/main" id="{731EF1BD-98FE-4A4F-B23A-D7C9FC959B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52120" y="3590925"/>
            <a:ext cx="3034680" cy="3065027"/>
          </a:xfrm>
          <a:prstGeom prst="rect">
            <a:avLst/>
          </a:prstGeom>
        </p:spPr>
      </p:pic>
    </p:spTree>
    <p:extLst>
      <p:ext uri="{BB962C8B-B14F-4D97-AF65-F5344CB8AC3E}">
        <p14:creationId xmlns:p14="http://schemas.microsoft.com/office/powerpoint/2010/main" val="3907988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9616"/>
            <a:ext cx="8229600" cy="500066"/>
          </a:xfrm>
        </p:spPr>
        <p:txBody>
          <a:bodyPr/>
          <a:lstStyle/>
          <a:p>
            <a:pPr lvl="1"/>
            <a:r>
              <a:rPr lang="ru-RU" sz="1800" dirty="0">
                <a:solidFill>
                  <a:srgbClr val="C00000"/>
                </a:solidFill>
                <a:effectLst/>
                <a:latin typeface="Arial" pitchFamily="34" charset="0"/>
              </a:rPr>
              <a:t>Степени на свобода на твърдо тяло. </a:t>
            </a:r>
            <a:r>
              <a:rPr lang="ru-RU" sz="1800" i="1" dirty="0">
                <a:solidFill>
                  <a:schemeClr val="tx1"/>
                </a:solidFill>
                <a:effectLst/>
                <a:latin typeface="Arial" pitchFamily="34" charset="0"/>
              </a:rPr>
              <a:t>Положението на свободно тяло в пространството е напълно дефинирано, ако са из</a:t>
            </a:r>
            <a:r>
              <a:rPr lang="bg-BG" sz="1800" i="1" dirty="0">
                <a:solidFill>
                  <a:schemeClr val="tx1"/>
                </a:solidFill>
                <a:effectLst/>
                <a:latin typeface="Arial" pitchFamily="34" charset="0"/>
              </a:rPr>
              <a:t>в</a:t>
            </a:r>
            <a:r>
              <a:rPr lang="ru-RU" sz="1800" i="1" dirty="0">
                <a:solidFill>
                  <a:schemeClr val="tx1"/>
                </a:solidFill>
                <a:effectLst/>
                <a:latin typeface="Arial" pitchFamily="34" charset="0"/>
              </a:rPr>
              <a:t>естни положенията на три произволни негови точки, нележащи на една права</a:t>
            </a:r>
            <a:br>
              <a:rPr lang="ru-RU" sz="1800" i="1" dirty="0">
                <a:solidFill>
                  <a:schemeClr val="tx1"/>
                </a:solidFill>
                <a:effectLst/>
                <a:latin typeface="Arial" pitchFamily="34" charset="0"/>
              </a:rPr>
            </a:br>
            <a:endParaRPr lang="bg-BG" sz="1800" i="1" dirty="0">
              <a:solidFill>
                <a:schemeClr val="tx1"/>
              </a:solidFill>
              <a:effectLst/>
              <a:latin typeface="Arial" pitchFamily="34" charset="0"/>
            </a:endParaRPr>
          </a:p>
        </p:txBody>
      </p:sp>
      <p:sp>
        <p:nvSpPr>
          <p:cNvPr id="4" name="Slide Number Placeholder 3"/>
          <p:cNvSpPr>
            <a:spLocks noGrp="1"/>
          </p:cNvSpPr>
          <p:nvPr>
            <p:ph type="sldNum" sz="quarter" idx="12"/>
          </p:nvPr>
        </p:nvSpPr>
        <p:spPr/>
        <p:txBody>
          <a:bodyPr/>
          <a:lstStyle/>
          <a:p>
            <a:fld id="{BFE999D1-F9A4-4778-B8C7-0170286633BE}" type="slidenum">
              <a:rPr lang="bg-BG" smtClean="0"/>
              <a:pPr/>
              <a:t>12</a:t>
            </a:fld>
            <a:endParaRPr lang="bg-BG"/>
          </a:p>
        </p:txBody>
      </p:sp>
      <p:graphicFrame>
        <p:nvGraphicFramePr>
          <p:cNvPr id="192514" name="Object 2"/>
          <p:cNvGraphicFramePr>
            <a:graphicFrameLocks noChangeAspect="1"/>
          </p:cNvGraphicFramePr>
          <p:nvPr>
            <p:extLst>
              <p:ext uri="{D42A27DB-BD31-4B8C-83A1-F6EECF244321}">
                <p14:modId xmlns:p14="http://schemas.microsoft.com/office/powerpoint/2010/main" val="92868218"/>
              </p:ext>
            </p:extLst>
          </p:nvPr>
        </p:nvGraphicFramePr>
        <p:xfrm>
          <a:off x="285719" y="4024983"/>
          <a:ext cx="4575176" cy="1557250"/>
        </p:xfrm>
        <a:graphic>
          <a:graphicData uri="http://schemas.openxmlformats.org/presentationml/2006/ole">
            <mc:AlternateContent xmlns:mc="http://schemas.openxmlformats.org/markup-compatibility/2006">
              <mc:Choice xmlns:v="urn:schemas-microsoft-com:vml" Requires="v">
                <p:oleObj name="Equation" r:id="rId3" imgW="2565400" imgH="838200" progId="">
                  <p:embed/>
                </p:oleObj>
              </mc:Choice>
              <mc:Fallback>
                <p:oleObj name="Equation" r:id="rId3" imgW="2565400" imgH="838200" progId="">
                  <p:embed/>
                  <p:pic>
                    <p:nvPicPr>
                      <p:cNvPr id="0" name="Picture 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19" y="4024983"/>
                        <a:ext cx="4575176" cy="1557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2515" name="Object 3"/>
          <p:cNvGraphicFramePr>
            <a:graphicFrameLocks noChangeAspect="1"/>
          </p:cNvGraphicFramePr>
          <p:nvPr>
            <p:extLst>
              <p:ext uri="{D42A27DB-BD31-4B8C-83A1-F6EECF244321}">
                <p14:modId xmlns:p14="http://schemas.microsoft.com/office/powerpoint/2010/main" val="2275229475"/>
              </p:ext>
            </p:extLst>
          </p:nvPr>
        </p:nvGraphicFramePr>
        <p:xfrm>
          <a:off x="5130186" y="4396012"/>
          <a:ext cx="3429024" cy="498546"/>
        </p:xfrm>
        <a:graphic>
          <a:graphicData uri="http://schemas.openxmlformats.org/presentationml/2006/ole">
            <mc:AlternateContent xmlns:mc="http://schemas.openxmlformats.org/markup-compatibility/2006">
              <mc:Choice xmlns:v="urn:schemas-microsoft-com:vml" Requires="v">
                <p:oleObj name="Equation" r:id="rId5" imgW="1841500" imgH="266700" progId="">
                  <p:embed/>
                </p:oleObj>
              </mc:Choice>
              <mc:Fallback>
                <p:oleObj name="Equation" r:id="rId5" imgW="1841500" imgH="266700" progId="">
                  <p:embed/>
                  <p:pic>
                    <p:nvPicPr>
                      <p:cNvPr id="0" name="Picture 8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30186" y="4396012"/>
                        <a:ext cx="3429024" cy="4985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9"/>
          <p:cNvSpPr txBox="1"/>
          <p:nvPr/>
        </p:nvSpPr>
        <p:spPr>
          <a:xfrm>
            <a:off x="250001" y="5640557"/>
            <a:ext cx="8643998" cy="1200329"/>
          </a:xfrm>
          <a:prstGeom prst="rect">
            <a:avLst/>
          </a:prstGeom>
          <a:noFill/>
        </p:spPr>
        <p:txBody>
          <a:bodyPr wrap="square" rtlCol="0">
            <a:spAutoFit/>
          </a:bodyPr>
          <a:lstStyle/>
          <a:p>
            <a:pPr>
              <a:buFont typeface="Wingdings" pitchFamily="2" charset="2"/>
              <a:buChar char="Ø"/>
            </a:pPr>
            <a:r>
              <a:rPr lang="bg-BG" dirty="0">
                <a:solidFill>
                  <a:srgbClr val="3333CC"/>
                </a:solidFill>
                <a:latin typeface="Arial" pitchFamily="34" charset="0"/>
              </a:rPr>
              <a:t>   Идеално твърдо тяло </a:t>
            </a:r>
            <a:r>
              <a:rPr lang="bg-BG" dirty="0">
                <a:latin typeface="Arial" pitchFamily="34" charset="0"/>
              </a:rPr>
              <a:t>– </a:t>
            </a:r>
            <a:r>
              <a:rPr lang="bg-BG" dirty="0" err="1">
                <a:latin typeface="Arial" pitchFamily="34" charset="0"/>
              </a:rPr>
              <a:t>тяло</a:t>
            </a:r>
            <a:r>
              <a:rPr lang="bg-BG" dirty="0">
                <a:latin typeface="Arial" pitchFamily="34" charset="0"/>
              </a:rPr>
              <a:t>, при което разстоянията между отделните му точки са постоянни. В </a:t>
            </a:r>
            <a:r>
              <a:rPr lang="bg-BG" dirty="0">
                <a:solidFill>
                  <a:srgbClr val="3333CC"/>
                </a:solidFill>
                <a:latin typeface="Arial" pitchFamily="34" charset="0"/>
              </a:rPr>
              <a:t>пространството</a:t>
            </a:r>
            <a:r>
              <a:rPr lang="bg-BG" dirty="0">
                <a:latin typeface="Arial" pitchFamily="34" charset="0"/>
              </a:rPr>
              <a:t> идеално твърдото тяло има </a:t>
            </a:r>
            <a:r>
              <a:rPr lang="bg-BG" dirty="0">
                <a:solidFill>
                  <a:srgbClr val="3333CC"/>
                </a:solidFill>
                <a:latin typeface="Arial" pitchFamily="34" charset="0"/>
              </a:rPr>
              <a:t>шест степени на свобода </a:t>
            </a:r>
            <a:r>
              <a:rPr lang="bg-BG" dirty="0">
                <a:latin typeface="Arial" pitchFamily="34" charset="0"/>
              </a:rPr>
              <a:t>(три от деветте координати се определят във функция на останалите шест), а в </a:t>
            </a:r>
            <a:r>
              <a:rPr lang="bg-BG" dirty="0">
                <a:solidFill>
                  <a:srgbClr val="3333CC"/>
                </a:solidFill>
                <a:latin typeface="Arial" pitchFamily="34" charset="0"/>
              </a:rPr>
              <a:t>равнината</a:t>
            </a:r>
            <a:r>
              <a:rPr lang="bg-BG" dirty="0">
                <a:latin typeface="Arial" pitchFamily="34" charset="0"/>
              </a:rPr>
              <a:t> – </a:t>
            </a:r>
            <a:r>
              <a:rPr lang="bg-BG" dirty="0">
                <a:solidFill>
                  <a:srgbClr val="3333CC"/>
                </a:solidFill>
                <a:latin typeface="Arial" pitchFamily="34" charset="0"/>
              </a:rPr>
              <a:t>три степени на свобода</a:t>
            </a:r>
            <a:r>
              <a:rPr lang="bg-BG" dirty="0">
                <a:latin typeface="Arial" pitchFamily="34" charset="0"/>
              </a:rPr>
              <a:t>.</a:t>
            </a:r>
          </a:p>
        </p:txBody>
      </p:sp>
      <p:pic>
        <p:nvPicPr>
          <p:cNvPr id="3" name="Picture 2"/>
          <p:cNvPicPr>
            <a:picLocks noChangeAspect="1"/>
          </p:cNvPicPr>
          <p:nvPr/>
        </p:nvPicPr>
        <p:blipFill>
          <a:blip r:embed="rId7"/>
          <a:stretch>
            <a:fillRect/>
          </a:stretch>
        </p:blipFill>
        <p:spPr>
          <a:xfrm>
            <a:off x="457200" y="1141221"/>
            <a:ext cx="3908524" cy="2986832"/>
          </a:xfrm>
          <a:prstGeom prst="rect">
            <a:avLst/>
          </a:prstGeom>
        </p:spPr>
      </p:pic>
      <p:pic>
        <p:nvPicPr>
          <p:cNvPr id="7" name="Picture 6"/>
          <p:cNvPicPr>
            <a:picLocks noChangeAspect="1"/>
          </p:cNvPicPr>
          <p:nvPr/>
        </p:nvPicPr>
        <p:blipFill>
          <a:blip r:embed="rId8"/>
          <a:stretch>
            <a:fillRect/>
          </a:stretch>
        </p:blipFill>
        <p:spPr>
          <a:xfrm>
            <a:off x="4962045" y="1036181"/>
            <a:ext cx="3724755" cy="29868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25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25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3866827" cy="634082"/>
          </a:xfrm>
        </p:spPr>
        <p:txBody>
          <a:bodyPr/>
          <a:lstStyle/>
          <a:p>
            <a:r>
              <a:rPr lang="ru-RU" sz="2000" dirty="0">
                <a:solidFill>
                  <a:srgbClr val="C00000"/>
                </a:solidFill>
                <a:effectLst/>
                <a:latin typeface="Arial" pitchFamily="34" charset="0"/>
              </a:rPr>
              <a:t>Степени на свобода на </a:t>
            </a:r>
            <a:r>
              <a:rPr lang="ru-RU" sz="2000" b="1" dirty="0">
                <a:solidFill>
                  <a:srgbClr val="C00000"/>
                </a:solidFill>
                <a:effectLst/>
                <a:latin typeface="Arial" pitchFamily="34" charset="0"/>
              </a:rPr>
              <a:t>твърдо тяло</a:t>
            </a:r>
            <a:endParaRPr lang="bg-BG" sz="2000" b="1" dirty="0"/>
          </a:p>
        </p:txBody>
      </p:sp>
      <p:pic>
        <p:nvPicPr>
          <p:cNvPr id="5" name="Content Placeholder 4"/>
          <p:cNvPicPr>
            <a:picLocks noGrp="1" noChangeAspect="1"/>
          </p:cNvPicPr>
          <p:nvPr>
            <p:ph idx="1"/>
          </p:nvPr>
        </p:nvPicPr>
        <p:blipFill>
          <a:blip r:embed="rId2"/>
          <a:stretch>
            <a:fillRect/>
          </a:stretch>
        </p:blipFill>
        <p:spPr>
          <a:xfrm>
            <a:off x="0" y="1042512"/>
            <a:ext cx="4680520" cy="4397355"/>
          </a:xfrm>
          <a:prstGeom prst="rect">
            <a:avLst/>
          </a:prstGeom>
        </p:spPr>
      </p:pic>
      <p:sp>
        <p:nvSpPr>
          <p:cNvPr id="4" name="Slide Number Placeholder 3"/>
          <p:cNvSpPr>
            <a:spLocks noGrp="1"/>
          </p:cNvSpPr>
          <p:nvPr>
            <p:ph type="sldNum" sz="quarter" idx="12"/>
          </p:nvPr>
        </p:nvSpPr>
        <p:spPr/>
        <p:txBody>
          <a:bodyPr/>
          <a:lstStyle/>
          <a:p>
            <a:fld id="{BFE999D1-F9A4-4778-B8C7-0170286633BE}" type="slidenum">
              <a:rPr lang="bg-BG" smtClean="0"/>
              <a:pPr/>
              <a:t>13</a:t>
            </a:fld>
            <a:endParaRPr lang="bg-BG"/>
          </a:p>
        </p:txBody>
      </p:sp>
      <p:sp>
        <p:nvSpPr>
          <p:cNvPr id="6" name="TextBox 5"/>
          <p:cNvSpPr txBox="1"/>
          <p:nvPr/>
        </p:nvSpPr>
        <p:spPr>
          <a:xfrm>
            <a:off x="4644008" y="361551"/>
            <a:ext cx="4320480" cy="4708981"/>
          </a:xfrm>
          <a:prstGeom prst="rect">
            <a:avLst/>
          </a:prstGeom>
          <a:noFill/>
        </p:spPr>
        <p:txBody>
          <a:bodyPr wrap="square" rtlCol="0">
            <a:spAutoFit/>
          </a:bodyPr>
          <a:lstStyle/>
          <a:p>
            <a:pPr algn="just"/>
            <a:r>
              <a:rPr lang="bg-BG" sz="2000" dirty="0">
                <a:solidFill>
                  <a:srgbClr val="333399"/>
                </a:solidFill>
                <a:latin typeface="Arial" panose="020B0604020202020204" pitchFamily="34" charset="0"/>
              </a:rPr>
              <a:t>Обобщените координати на свободно тяло могат да се изразят и по следния начин: </a:t>
            </a:r>
          </a:p>
          <a:p>
            <a:endParaRPr lang="bg-BG" sz="2000" dirty="0">
              <a:latin typeface="Arial" panose="020B0604020202020204" pitchFamily="34" charset="0"/>
            </a:endParaRPr>
          </a:p>
          <a:p>
            <a:pPr algn="just"/>
            <a:r>
              <a:rPr lang="bg-BG" sz="2000" dirty="0">
                <a:latin typeface="Arial" panose="020B0604020202020204" pitchFamily="34" charset="0"/>
              </a:rPr>
              <a:t>Положението на една точка М от тялото е определено от трите й координати: </a:t>
            </a:r>
            <a:r>
              <a:rPr lang="en-US" sz="2000" dirty="0">
                <a:latin typeface="Arial" panose="020B0604020202020204" pitchFamily="34" charset="0"/>
              </a:rPr>
              <a:t>x</a:t>
            </a:r>
            <a:r>
              <a:rPr lang="bg-BG" sz="1600" dirty="0">
                <a:latin typeface="Arial" panose="020B0604020202020204" pitchFamily="34" charset="0"/>
              </a:rPr>
              <a:t>м</a:t>
            </a:r>
            <a:r>
              <a:rPr lang="bg-BG" sz="2000" dirty="0">
                <a:latin typeface="Arial" panose="020B0604020202020204" pitchFamily="34" charset="0"/>
              </a:rPr>
              <a:t>, </a:t>
            </a:r>
            <a:r>
              <a:rPr lang="en-US" sz="2000" dirty="0">
                <a:latin typeface="Arial" panose="020B0604020202020204" pitchFamily="34" charset="0"/>
              </a:rPr>
              <a:t>y</a:t>
            </a:r>
            <a:r>
              <a:rPr lang="bg-BG" sz="1600" dirty="0">
                <a:latin typeface="Arial" panose="020B0604020202020204" pitchFamily="34" charset="0"/>
              </a:rPr>
              <a:t>м</a:t>
            </a:r>
            <a:r>
              <a:rPr lang="bg-BG" sz="2000" dirty="0">
                <a:latin typeface="Arial" panose="020B0604020202020204" pitchFamily="34" charset="0"/>
              </a:rPr>
              <a:t> и </a:t>
            </a:r>
            <a:r>
              <a:rPr lang="en-US" sz="2000" dirty="0">
                <a:latin typeface="Arial" panose="020B0604020202020204" pitchFamily="34" charset="0"/>
              </a:rPr>
              <a:t>z</a:t>
            </a:r>
            <a:r>
              <a:rPr lang="bg-BG" sz="1600" dirty="0">
                <a:latin typeface="Arial" panose="020B0604020202020204" pitchFamily="34" charset="0"/>
              </a:rPr>
              <a:t>м</a:t>
            </a:r>
            <a:r>
              <a:rPr lang="bg-BG" sz="2000" dirty="0">
                <a:latin typeface="Arial" panose="020B0604020202020204" pitchFamily="34" charset="0"/>
              </a:rPr>
              <a:t>. </a:t>
            </a:r>
          </a:p>
          <a:p>
            <a:endParaRPr lang="bg-BG" sz="2000" dirty="0">
              <a:latin typeface="Arial" panose="020B0604020202020204" pitchFamily="34" charset="0"/>
            </a:endParaRPr>
          </a:p>
          <a:p>
            <a:pPr algn="just"/>
            <a:r>
              <a:rPr lang="bg-BG" sz="2000" dirty="0">
                <a:latin typeface="Arial" panose="020B0604020202020204" pitchFamily="34" charset="0"/>
              </a:rPr>
              <a:t>Ако тази точка се приеме за начало на нова координатна система М</a:t>
            </a:r>
            <a:r>
              <a:rPr lang="en-US" sz="2000" dirty="0" err="1">
                <a:latin typeface="Arial" panose="020B0604020202020204" pitchFamily="34" charset="0"/>
              </a:rPr>
              <a:t>x’y’z</a:t>
            </a:r>
            <a:r>
              <a:rPr lang="en-US" sz="2000" dirty="0">
                <a:latin typeface="Arial" panose="020B0604020202020204" pitchFamily="34" charset="0"/>
              </a:rPr>
              <a:t>’</a:t>
            </a:r>
            <a:r>
              <a:rPr lang="bg-BG" sz="2000" dirty="0">
                <a:latin typeface="Arial" panose="020B0604020202020204" pitchFamily="34" charset="0"/>
              </a:rPr>
              <a:t> трябва да се намерят допълнително параметрите, които определят напълно положението на тялото спрямо центъра М.</a:t>
            </a:r>
          </a:p>
        </p:txBody>
      </p:sp>
      <p:sp>
        <p:nvSpPr>
          <p:cNvPr id="7" name="TextBox 6"/>
          <p:cNvSpPr txBox="1"/>
          <p:nvPr/>
        </p:nvSpPr>
        <p:spPr>
          <a:xfrm>
            <a:off x="179512" y="5301208"/>
            <a:ext cx="8640960" cy="1631216"/>
          </a:xfrm>
          <a:prstGeom prst="rect">
            <a:avLst/>
          </a:prstGeom>
          <a:noFill/>
        </p:spPr>
        <p:txBody>
          <a:bodyPr wrap="square" rtlCol="0">
            <a:spAutoFit/>
          </a:bodyPr>
          <a:lstStyle/>
          <a:p>
            <a:pPr algn="just"/>
            <a:r>
              <a:rPr lang="bg-BG" sz="2000" dirty="0">
                <a:latin typeface="Arial" panose="020B0604020202020204" pitchFamily="34" charset="0"/>
              </a:rPr>
              <a:t>В тялото се избира произволна права</a:t>
            </a:r>
            <a:r>
              <a:rPr lang="de-DE" sz="2000" dirty="0">
                <a:latin typeface="Arial" panose="020B0604020202020204" pitchFamily="34" charset="0"/>
              </a:rPr>
              <a:t> </a:t>
            </a:r>
            <a:r>
              <a:rPr lang="de-DE" sz="2000" dirty="0">
                <a:solidFill>
                  <a:srgbClr val="C00000"/>
                </a:solidFill>
                <a:latin typeface="Arial" panose="020B0604020202020204" pitchFamily="34" charset="0"/>
              </a:rPr>
              <a:t>m</a:t>
            </a:r>
            <a:r>
              <a:rPr lang="de-DE" sz="2000" dirty="0">
                <a:latin typeface="Arial" panose="020B0604020202020204" pitchFamily="34" charset="0"/>
              </a:rPr>
              <a:t>.</a:t>
            </a:r>
            <a:r>
              <a:rPr lang="en-US" sz="2000" dirty="0">
                <a:latin typeface="Arial" panose="020B0604020202020204" pitchFamily="34" charset="0"/>
              </a:rPr>
              <a:t> </a:t>
            </a:r>
            <a:r>
              <a:rPr lang="bg-BG" sz="2000" dirty="0">
                <a:latin typeface="Arial" panose="020B0604020202020204" pitchFamily="34" charset="0"/>
              </a:rPr>
              <a:t>Нейното положение се определя от ъглите </a:t>
            </a:r>
            <a:r>
              <a:rPr lang="el-GR" sz="2000" dirty="0">
                <a:solidFill>
                  <a:srgbClr val="C00000"/>
                </a:solidFill>
                <a:latin typeface="Arial" panose="020B0604020202020204" pitchFamily="34" charset="0"/>
              </a:rPr>
              <a:t>φ</a:t>
            </a:r>
            <a:r>
              <a:rPr lang="bg-BG" sz="2000" dirty="0">
                <a:latin typeface="Arial" panose="020B0604020202020204" pitchFamily="34" charset="0"/>
              </a:rPr>
              <a:t> и </a:t>
            </a:r>
            <a:r>
              <a:rPr lang="el-GR" sz="2000" dirty="0">
                <a:solidFill>
                  <a:srgbClr val="C00000"/>
                </a:solidFill>
                <a:latin typeface="Arial" panose="020B0604020202020204" pitchFamily="34" charset="0"/>
              </a:rPr>
              <a:t>ψ</a:t>
            </a:r>
            <a:r>
              <a:rPr lang="bg-BG" sz="2000" dirty="0">
                <a:latin typeface="Arial" panose="020B0604020202020204" pitchFamily="34" charset="0"/>
              </a:rPr>
              <a:t>. Тези ъгли обаче не определят положението на тялото, тъй като то може да се завърти около </a:t>
            </a:r>
            <a:r>
              <a:rPr lang="bg-BG" sz="2000" dirty="0">
                <a:solidFill>
                  <a:srgbClr val="C00000"/>
                </a:solidFill>
                <a:latin typeface="Arial" panose="020B0604020202020204" pitchFamily="34" charset="0"/>
              </a:rPr>
              <a:t>оста </a:t>
            </a:r>
            <a:r>
              <a:rPr lang="en-US" sz="2000" dirty="0">
                <a:solidFill>
                  <a:srgbClr val="C00000"/>
                </a:solidFill>
                <a:latin typeface="Arial" panose="020B0604020202020204" pitchFamily="34" charset="0"/>
              </a:rPr>
              <a:t>m</a:t>
            </a:r>
            <a:r>
              <a:rPr lang="de-DE" sz="2000" dirty="0">
                <a:latin typeface="Arial" panose="020B0604020202020204" pitchFamily="34" charset="0"/>
              </a:rPr>
              <a:t>, </a:t>
            </a:r>
            <a:r>
              <a:rPr lang="bg-BG" sz="2000" dirty="0">
                <a:latin typeface="Arial" panose="020B0604020202020204" pitchFamily="34" charset="0"/>
              </a:rPr>
              <a:t>т.е – необходим е още един параметър – </a:t>
            </a:r>
            <a:r>
              <a:rPr lang="bg-BG" sz="2000" dirty="0">
                <a:solidFill>
                  <a:srgbClr val="C00000"/>
                </a:solidFill>
                <a:latin typeface="Arial" panose="020B0604020202020204" pitchFamily="34" charset="0"/>
              </a:rPr>
              <a:t>ъгълът на завъртане спрямо оста </a:t>
            </a:r>
            <a:r>
              <a:rPr lang="en-US" sz="2000" dirty="0">
                <a:solidFill>
                  <a:srgbClr val="C00000"/>
                </a:solidFill>
                <a:latin typeface="Arial" panose="020B0604020202020204" pitchFamily="34" charset="0"/>
              </a:rPr>
              <a:t>m –</a:t>
            </a:r>
            <a:r>
              <a:rPr lang="bg-BG" sz="2000" dirty="0">
                <a:solidFill>
                  <a:srgbClr val="C00000"/>
                </a:solidFill>
                <a:latin typeface="Arial" panose="020B0604020202020204" pitchFamily="34" charset="0"/>
              </a:rPr>
              <a:t> </a:t>
            </a:r>
            <a:r>
              <a:rPr lang="en-US" sz="2000" dirty="0">
                <a:solidFill>
                  <a:srgbClr val="C00000"/>
                </a:solidFill>
                <a:latin typeface="Arial" panose="020B0604020202020204" pitchFamily="34" charset="0"/>
              </a:rPr>
              <a:t>θ</a:t>
            </a:r>
            <a:r>
              <a:rPr lang="en-US" sz="2000" dirty="0">
                <a:latin typeface="Arial" panose="020B0604020202020204" pitchFamily="34" charset="0"/>
              </a:rPr>
              <a:t>.</a:t>
            </a:r>
            <a:endParaRPr lang="bg-BG" sz="2000" dirty="0">
              <a:latin typeface="Arial" panose="020B0604020202020204" pitchFamily="34" charset="0"/>
            </a:endParaRPr>
          </a:p>
        </p:txBody>
      </p:sp>
    </p:spTree>
    <p:extLst>
      <p:ext uri="{BB962C8B-B14F-4D97-AF65-F5344CB8AC3E}">
        <p14:creationId xmlns:p14="http://schemas.microsoft.com/office/powerpoint/2010/main" val="1806668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520"/>
            <a:ext cx="8229600" cy="571504"/>
          </a:xfrm>
        </p:spPr>
        <p:txBody>
          <a:bodyPr/>
          <a:lstStyle/>
          <a:p>
            <a:r>
              <a:rPr lang="ru-RU" sz="2000" dirty="0">
                <a:solidFill>
                  <a:srgbClr val="C00000"/>
                </a:solidFill>
                <a:effectLst/>
                <a:latin typeface="Arial" pitchFamily="34" charset="0"/>
              </a:rPr>
              <a:t>Степени на свобода на </a:t>
            </a:r>
            <a:r>
              <a:rPr lang="ru-RU" sz="2000" dirty="0" err="1">
                <a:solidFill>
                  <a:srgbClr val="C00000"/>
                </a:solidFill>
                <a:effectLst/>
                <a:latin typeface="Arial" pitchFamily="34" charset="0"/>
              </a:rPr>
              <a:t>твърдо</a:t>
            </a:r>
            <a:r>
              <a:rPr lang="ru-RU" sz="2000" dirty="0">
                <a:solidFill>
                  <a:srgbClr val="C00000"/>
                </a:solidFill>
                <a:effectLst/>
                <a:latin typeface="Arial" pitchFamily="34" charset="0"/>
              </a:rPr>
              <a:t> </a:t>
            </a:r>
            <a:r>
              <a:rPr lang="ru-RU" sz="2000" dirty="0" err="1">
                <a:solidFill>
                  <a:srgbClr val="C00000"/>
                </a:solidFill>
                <a:effectLst/>
                <a:latin typeface="Arial" pitchFamily="34" charset="0"/>
              </a:rPr>
              <a:t>тяло</a:t>
            </a:r>
            <a:endParaRPr lang="bg-BG" sz="2000" dirty="0">
              <a:solidFill>
                <a:srgbClr val="C00000"/>
              </a:solidFill>
            </a:endParaRPr>
          </a:p>
        </p:txBody>
      </p:sp>
      <p:sp>
        <p:nvSpPr>
          <p:cNvPr id="3" name="Content Placeholder 2"/>
          <p:cNvSpPr>
            <a:spLocks noGrp="1"/>
          </p:cNvSpPr>
          <p:nvPr>
            <p:ph idx="1"/>
          </p:nvPr>
        </p:nvSpPr>
        <p:spPr>
          <a:xfrm>
            <a:off x="100010" y="5641177"/>
            <a:ext cx="8739206" cy="1214446"/>
          </a:xfrm>
        </p:spPr>
        <p:txBody>
          <a:bodyPr/>
          <a:lstStyle/>
          <a:p>
            <a:pPr>
              <a:buFont typeface="Wingdings" pitchFamily="2" charset="2"/>
              <a:buChar char="v"/>
            </a:pPr>
            <a:r>
              <a:rPr lang="bg-BG" sz="2000" dirty="0">
                <a:latin typeface="Arial" pitchFamily="34" charset="0"/>
              </a:rPr>
              <a:t>Положението на свободното тяло в пространството се дефинира напълно с шест обобщени координати: три линейни координати и три ъгъла: </a:t>
            </a:r>
            <a:r>
              <a:rPr lang="bg-BG" sz="2000" dirty="0" err="1">
                <a:solidFill>
                  <a:srgbClr val="3333CC"/>
                </a:solidFill>
                <a:latin typeface="Arial" pitchFamily="34" charset="0"/>
              </a:rPr>
              <a:t>х</a:t>
            </a:r>
            <a:r>
              <a:rPr lang="bg-BG" sz="1600" dirty="0" err="1">
                <a:solidFill>
                  <a:srgbClr val="3333CC"/>
                </a:solidFill>
                <a:latin typeface="Arial" pitchFamily="34" charset="0"/>
              </a:rPr>
              <a:t>м</a:t>
            </a:r>
            <a:r>
              <a:rPr lang="bg-BG" sz="2000" dirty="0">
                <a:solidFill>
                  <a:srgbClr val="3333CC"/>
                </a:solidFill>
                <a:latin typeface="Arial" pitchFamily="34" charset="0"/>
              </a:rPr>
              <a:t> , </a:t>
            </a:r>
            <a:r>
              <a:rPr lang="en-US" sz="2000" dirty="0">
                <a:solidFill>
                  <a:srgbClr val="3333CC"/>
                </a:solidFill>
                <a:latin typeface="Arial" pitchFamily="34" charset="0"/>
              </a:rPr>
              <a:t>y</a:t>
            </a:r>
            <a:r>
              <a:rPr lang="bg-BG" sz="1600" dirty="0">
                <a:solidFill>
                  <a:srgbClr val="3333CC"/>
                </a:solidFill>
                <a:latin typeface="Arial" pitchFamily="34" charset="0"/>
              </a:rPr>
              <a:t>м</a:t>
            </a:r>
            <a:r>
              <a:rPr lang="bg-BG" sz="2000" dirty="0">
                <a:solidFill>
                  <a:srgbClr val="3333CC"/>
                </a:solidFill>
                <a:latin typeface="Arial" pitchFamily="34" charset="0"/>
              </a:rPr>
              <a:t> , </a:t>
            </a:r>
            <a:r>
              <a:rPr lang="en-US" sz="2000" dirty="0">
                <a:solidFill>
                  <a:srgbClr val="3333CC"/>
                </a:solidFill>
                <a:latin typeface="Arial" pitchFamily="34" charset="0"/>
              </a:rPr>
              <a:t>z</a:t>
            </a:r>
            <a:r>
              <a:rPr lang="bg-BG" sz="1600" dirty="0">
                <a:solidFill>
                  <a:srgbClr val="3333CC"/>
                </a:solidFill>
                <a:latin typeface="Arial" pitchFamily="34" charset="0"/>
              </a:rPr>
              <a:t>м</a:t>
            </a:r>
            <a:r>
              <a:rPr lang="bg-BG" sz="2000" dirty="0">
                <a:solidFill>
                  <a:srgbClr val="3333CC"/>
                </a:solidFill>
                <a:latin typeface="Arial" pitchFamily="34" charset="0"/>
              </a:rPr>
              <a:t>; </a:t>
            </a:r>
            <a:r>
              <a:rPr lang="el-GR" sz="2000" dirty="0">
                <a:solidFill>
                  <a:srgbClr val="3333CC"/>
                </a:solidFill>
                <a:latin typeface="Arial" pitchFamily="34" charset="0"/>
              </a:rPr>
              <a:t>φ</a:t>
            </a:r>
            <a:r>
              <a:rPr lang="bg-BG" sz="2000" dirty="0">
                <a:solidFill>
                  <a:srgbClr val="3333CC"/>
                </a:solidFill>
                <a:latin typeface="Arial" pitchFamily="34" charset="0"/>
              </a:rPr>
              <a:t>, </a:t>
            </a:r>
            <a:r>
              <a:rPr lang="el-GR" sz="2000" dirty="0">
                <a:solidFill>
                  <a:srgbClr val="3333CC"/>
                </a:solidFill>
                <a:latin typeface="Arial" pitchFamily="34" charset="0"/>
              </a:rPr>
              <a:t>Ψ</a:t>
            </a:r>
            <a:r>
              <a:rPr lang="bg-BG" sz="2000" dirty="0">
                <a:solidFill>
                  <a:srgbClr val="3333CC"/>
                </a:solidFill>
                <a:latin typeface="Arial" pitchFamily="34" charset="0"/>
              </a:rPr>
              <a:t>, </a:t>
            </a:r>
            <a:r>
              <a:rPr lang="el-GR" sz="2000" dirty="0">
                <a:solidFill>
                  <a:srgbClr val="3333CC"/>
                </a:solidFill>
                <a:latin typeface="Arial" pitchFamily="34" charset="0"/>
              </a:rPr>
              <a:t>θ</a:t>
            </a:r>
            <a:r>
              <a:rPr lang="bg-BG" sz="2000" dirty="0">
                <a:latin typeface="Arial" pitchFamily="34" charset="0"/>
              </a:rPr>
              <a:t>.</a:t>
            </a:r>
          </a:p>
          <a:p>
            <a:endParaRPr lang="bg-BG" sz="2000" dirty="0"/>
          </a:p>
        </p:txBody>
      </p:sp>
      <p:sp>
        <p:nvSpPr>
          <p:cNvPr id="4" name="Slide Number Placeholder 3"/>
          <p:cNvSpPr>
            <a:spLocks noGrp="1"/>
          </p:cNvSpPr>
          <p:nvPr>
            <p:ph type="sldNum" sz="quarter" idx="12"/>
          </p:nvPr>
        </p:nvSpPr>
        <p:spPr/>
        <p:txBody>
          <a:bodyPr/>
          <a:lstStyle/>
          <a:p>
            <a:fld id="{BFE999D1-F9A4-4778-B8C7-0170286633BE}" type="slidenum">
              <a:rPr lang="bg-BG" smtClean="0"/>
              <a:pPr/>
              <a:t>14</a:t>
            </a:fld>
            <a:endParaRPr lang="bg-BG"/>
          </a:p>
        </p:txBody>
      </p:sp>
      <p:sp>
        <p:nvSpPr>
          <p:cNvPr id="6" name="TextBox 5"/>
          <p:cNvSpPr txBox="1"/>
          <p:nvPr/>
        </p:nvSpPr>
        <p:spPr>
          <a:xfrm>
            <a:off x="4267184" y="844689"/>
            <a:ext cx="4572032" cy="5632311"/>
          </a:xfrm>
          <a:prstGeom prst="rect">
            <a:avLst/>
          </a:prstGeom>
          <a:noFill/>
        </p:spPr>
        <p:txBody>
          <a:bodyPr wrap="square" rtlCol="0">
            <a:spAutoFit/>
          </a:bodyPr>
          <a:lstStyle/>
          <a:p>
            <a:pPr algn="just"/>
            <a:r>
              <a:rPr lang="bg-BG" sz="2000" dirty="0">
                <a:latin typeface="Arial" pitchFamily="34" charset="0"/>
              </a:rPr>
              <a:t> Удобно е ъгловите параметри, необходими за определяне положението на тялото да се изразят чрез </a:t>
            </a:r>
            <a:r>
              <a:rPr lang="bg-BG" sz="2000" dirty="0">
                <a:solidFill>
                  <a:srgbClr val="3333CC"/>
                </a:solidFill>
                <a:latin typeface="Arial" pitchFamily="34" charset="0"/>
              </a:rPr>
              <a:t>Ойлеровите ъгли - </a:t>
            </a:r>
            <a:r>
              <a:rPr lang="el-GR" sz="2000" dirty="0">
                <a:solidFill>
                  <a:srgbClr val="333399"/>
                </a:solidFill>
                <a:latin typeface="Arial" pitchFamily="34" charset="0"/>
              </a:rPr>
              <a:t>φ</a:t>
            </a:r>
            <a:r>
              <a:rPr lang="bg-BG" sz="2000" dirty="0">
                <a:solidFill>
                  <a:srgbClr val="333399"/>
                </a:solidFill>
                <a:latin typeface="Arial" pitchFamily="34" charset="0"/>
              </a:rPr>
              <a:t>, </a:t>
            </a:r>
            <a:r>
              <a:rPr lang="el-GR" sz="2000" dirty="0">
                <a:solidFill>
                  <a:srgbClr val="333399"/>
                </a:solidFill>
                <a:latin typeface="Arial" pitchFamily="34" charset="0"/>
              </a:rPr>
              <a:t>Ψ</a:t>
            </a:r>
            <a:r>
              <a:rPr lang="bg-BG" sz="2000" dirty="0">
                <a:solidFill>
                  <a:srgbClr val="333399"/>
                </a:solidFill>
                <a:latin typeface="Arial" pitchFamily="34" charset="0"/>
              </a:rPr>
              <a:t>, </a:t>
            </a:r>
            <a:r>
              <a:rPr lang="el-GR" sz="2000" dirty="0">
                <a:solidFill>
                  <a:srgbClr val="333399"/>
                </a:solidFill>
                <a:latin typeface="Arial" pitchFamily="34" charset="0"/>
              </a:rPr>
              <a:t>θ</a:t>
            </a:r>
            <a:r>
              <a:rPr lang="bg-BG" sz="2000" dirty="0">
                <a:solidFill>
                  <a:srgbClr val="333399"/>
                </a:solidFill>
                <a:latin typeface="Arial" pitchFamily="34" charset="0"/>
              </a:rPr>
              <a:t>. </a:t>
            </a:r>
          </a:p>
          <a:p>
            <a:endParaRPr lang="bg-BG" sz="2000" dirty="0">
              <a:latin typeface="Arial" pitchFamily="34" charset="0"/>
            </a:endParaRPr>
          </a:p>
          <a:p>
            <a:pPr>
              <a:buClr>
                <a:srgbClr val="3333CC"/>
              </a:buClr>
              <a:buSzPct val="80000"/>
              <a:buFont typeface="Wingdings" pitchFamily="2" charset="2"/>
              <a:buChar char="ü"/>
            </a:pPr>
            <a:r>
              <a:rPr lang="bg-BG" sz="2000" dirty="0">
                <a:latin typeface="Arial" pitchFamily="34" charset="0"/>
              </a:rPr>
              <a:t> т. М – произволна точка от тялото;</a:t>
            </a:r>
          </a:p>
          <a:p>
            <a:pPr>
              <a:buClr>
                <a:srgbClr val="3333CC"/>
              </a:buClr>
              <a:buSzPct val="80000"/>
              <a:buFont typeface="Wingdings" pitchFamily="2" charset="2"/>
              <a:buChar char="ü"/>
            </a:pPr>
            <a:r>
              <a:rPr lang="bg-BG" sz="2000" dirty="0">
                <a:latin typeface="Arial" pitchFamily="34" charset="0"/>
              </a:rPr>
              <a:t> </a:t>
            </a:r>
            <a:r>
              <a:rPr lang="en-US" sz="2000" dirty="0" err="1">
                <a:latin typeface="Arial" pitchFamily="34" charset="0"/>
              </a:rPr>
              <a:t>Mxyz</a:t>
            </a:r>
            <a:r>
              <a:rPr lang="en-US" sz="2000" dirty="0">
                <a:latin typeface="Arial" pitchFamily="34" charset="0"/>
              </a:rPr>
              <a:t> – </a:t>
            </a:r>
            <a:r>
              <a:rPr lang="bg-BG" sz="2000" dirty="0">
                <a:latin typeface="Arial" pitchFamily="34" charset="0"/>
              </a:rPr>
              <a:t>неподвижна координатна система;</a:t>
            </a:r>
          </a:p>
          <a:p>
            <a:pPr>
              <a:buClr>
                <a:srgbClr val="3333CC"/>
              </a:buClr>
              <a:buSzPct val="80000"/>
              <a:buFont typeface="Wingdings" pitchFamily="2" charset="2"/>
              <a:buChar char="ü"/>
            </a:pPr>
            <a:r>
              <a:rPr lang="bg-BG" sz="2000" dirty="0">
                <a:latin typeface="Arial" pitchFamily="34" charset="0"/>
              </a:rPr>
              <a:t> </a:t>
            </a:r>
            <a:r>
              <a:rPr lang="en-US" sz="2000" dirty="0" err="1">
                <a:latin typeface="Arial" pitchFamily="34" charset="0"/>
              </a:rPr>
              <a:t>Mx</a:t>
            </a:r>
            <a:r>
              <a:rPr lang="bg-BG" sz="2000" dirty="0">
                <a:latin typeface="Arial" pitchFamily="34" charset="0"/>
              </a:rPr>
              <a:t>’</a:t>
            </a:r>
            <a:r>
              <a:rPr lang="en-US" sz="2000" dirty="0">
                <a:latin typeface="Arial" pitchFamily="34" charset="0"/>
              </a:rPr>
              <a:t>y</a:t>
            </a:r>
            <a:r>
              <a:rPr lang="bg-BG" sz="2000" dirty="0">
                <a:latin typeface="Arial" pitchFamily="34" charset="0"/>
              </a:rPr>
              <a:t>’</a:t>
            </a:r>
            <a:r>
              <a:rPr lang="en-US" sz="2000" dirty="0">
                <a:latin typeface="Arial" pitchFamily="34" charset="0"/>
              </a:rPr>
              <a:t>z</a:t>
            </a:r>
            <a:r>
              <a:rPr lang="bg-BG" sz="2000" dirty="0">
                <a:latin typeface="Arial" pitchFamily="34" charset="0"/>
              </a:rPr>
              <a:t>’ – подвижна координатна система</a:t>
            </a:r>
          </a:p>
          <a:p>
            <a:pPr>
              <a:buClr>
                <a:srgbClr val="3333CC"/>
              </a:buClr>
              <a:buSzPct val="80000"/>
              <a:buFont typeface="Wingdings" pitchFamily="2" charset="2"/>
              <a:buChar char="ü"/>
            </a:pPr>
            <a:r>
              <a:rPr lang="bg-BG" sz="2000" dirty="0">
                <a:latin typeface="Arial" pitchFamily="34" charset="0"/>
              </a:rPr>
              <a:t> МК – пресечна точка на равнините М</a:t>
            </a:r>
            <a:r>
              <a:rPr lang="en-US" sz="2000" dirty="0" err="1">
                <a:latin typeface="Arial" pitchFamily="34" charset="0"/>
              </a:rPr>
              <a:t>xy</a:t>
            </a:r>
            <a:r>
              <a:rPr lang="en-US" sz="2000" dirty="0">
                <a:latin typeface="Arial" pitchFamily="34" charset="0"/>
              </a:rPr>
              <a:t> </a:t>
            </a:r>
            <a:r>
              <a:rPr lang="bg-BG" sz="2000" dirty="0">
                <a:latin typeface="Arial" pitchFamily="34" charset="0"/>
              </a:rPr>
              <a:t>и </a:t>
            </a:r>
            <a:r>
              <a:rPr lang="en-US" sz="2000" dirty="0" err="1">
                <a:latin typeface="Arial" pitchFamily="34" charset="0"/>
              </a:rPr>
              <a:t>Mx’y</a:t>
            </a:r>
            <a:r>
              <a:rPr lang="en-US" sz="2000" dirty="0">
                <a:latin typeface="Arial" pitchFamily="34" charset="0"/>
              </a:rPr>
              <a:t>’ – </a:t>
            </a:r>
            <a:r>
              <a:rPr lang="bg-BG" sz="2000" dirty="0">
                <a:solidFill>
                  <a:srgbClr val="3333CC"/>
                </a:solidFill>
                <a:latin typeface="Arial" pitchFamily="34" charset="0"/>
              </a:rPr>
              <a:t>линия на възлите</a:t>
            </a:r>
          </a:p>
          <a:p>
            <a:endParaRPr lang="bg-BG" sz="2000" dirty="0">
              <a:latin typeface="Arial" pitchFamily="34" charset="0"/>
            </a:endParaRPr>
          </a:p>
          <a:p>
            <a:endParaRPr lang="bg-BG" sz="2000" dirty="0">
              <a:latin typeface="Arial" pitchFamily="34" charset="0"/>
            </a:endParaRPr>
          </a:p>
          <a:p>
            <a:endParaRPr lang="bg-BG" sz="2000" dirty="0">
              <a:latin typeface="Arial" pitchFamily="34" charset="0"/>
            </a:endParaRPr>
          </a:p>
          <a:p>
            <a:endParaRPr lang="bg-BG" sz="2000" dirty="0">
              <a:latin typeface="Arial" pitchFamily="34" charset="0"/>
            </a:endParaRPr>
          </a:p>
          <a:p>
            <a:endParaRPr lang="bg-BG" sz="2000" dirty="0">
              <a:latin typeface="Arial" pitchFamily="34" charset="0"/>
            </a:endParaRPr>
          </a:p>
        </p:txBody>
      </p:sp>
      <p:pic>
        <p:nvPicPr>
          <p:cNvPr id="193540" name="Picture 4"/>
          <p:cNvPicPr>
            <a:picLocks noChangeAspect="1" noChangeArrowheads="1"/>
          </p:cNvPicPr>
          <p:nvPr/>
        </p:nvPicPr>
        <p:blipFill>
          <a:blip r:embed="rId2"/>
          <a:srcRect/>
          <a:stretch>
            <a:fillRect/>
          </a:stretch>
        </p:blipFill>
        <p:spPr bwMode="auto">
          <a:xfrm>
            <a:off x="4499992" y="4878864"/>
            <a:ext cx="3686160" cy="526594"/>
          </a:xfrm>
          <a:prstGeom prst="rect">
            <a:avLst/>
          </a:prstGeom>
          <a:noFill/>
          <a:ln w="9525">
            <a:noFill/>
            <a:miter lim="800000"/>
            <a:headEnd/>
            <a:tailEnd/>
          </a:ln>
          <a:effectLst/>
        </p:spPr>
      </p:pic>
      <p:pic>
        <p:nvPicPr>
          <p:cNvPr id="8" name="Picture 7" descr="Logo-TU-blue-3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010" y="3908"/>
            <a:ext cx="714380" cy="7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4"/>
          <a:stretch>
            <a:fillRect/>
          </a:stretch>
        </p:blipFill>
        <p:spPr>
          <a:xfrm>
            <a:off x="48398" y="857232"/>
            <a:ext cx="3972343" cy="390722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648D62C-558C-4F14-8B88-00460570EC15}"/>
              </a:ext>
            </a:extLst>
          </p:cNvPr>
          <p:cNvPicPr>
            <a:picLocks noGrp="1" noChangeAspect="1"/>
          </p:cNvPicPr>
          <p:nvPr>
            <p:ph idx="1"/>
          </p:nvPr>
        </p:nvPicPr>
        <p:blipFill>
          <a:blip r:embed="rId3"/>
          <a:stretch>
            <a:fillRect/>
          </a:stretch>
        </p:blipFill>
        <p:spPr>
          <a:xfrm>
            <a:off x="-111642" y="54779"/>
            <a:ext cx="4107450" cy="3166637"/>
          </a:xfrm>
          <a:prstGeom prst="rect">
            <a:avLst/>
          </a:prstGeom>
        </p:spPr>
      </p:pic>
      <p:sp>
        <p:nvSpPr>
          <p:cNvPr id="4" name="Slide Number Placeholder 3">
            <a:extLst>
              <a:ext uri="{FF2B5EF4-FFF2-40B4-BE49-F238E27FC236}">
                <a16:creationId xmlns:a16="http://schemas.microsoft.com/office/drawing/2014/main" id="{FCD71AB6-E986-458E-8C94-43885942E3A7}"/>
              </a:ext>
            </a:extLst>
          </p:cNvPr>
          <p:cNvSpPr>
            <a:spLocks noGrp="1"/>
          </p:cNvSpPr>
          <p:nvPr>
            <p:ph type="sldNum" sz="quarter" idx="12"/>
          </p:nvPr>
        </p:nvSpPr>
        <p:spPr/>
        <p:txBody>
          <a:bodyPr/>
          <a:lstStyle/>
          <a:p>
            <a:fld id="{BFE999D1-F9A4-4778-B8C7-0170286633BE}" type="slidenum">
              <a:rPr lang="bg-BG" smtClean="0"/>
              <a:pPr/>
              <a:t>15</a:t>
            </a:fld>
            <a:endParaRPr lang="bg-BG"/>
          </a:p>
        </p:txBody>
      </p:sp>
      <p:pic>
        <p:nvPicPr>
          <p:cNvPr id="6" name="Picture 5">
            <a:extLst>
              <a:ext uri="{FF2B5EF4-FFF2-40B4-BE49-F238E27FC236}">
                <a16:creationId xmlns:a16="http://schemas.microsoft.com/office/drawing/2014/main" id="{BF452F69-57FA-4C14-8A26-4D9C71A02E0E}"/>
              </a:ext>
            </a:extLst>
          </p:cNvPr>
          <p:cNvPicPr>
            <a:picLocks noChangeAspect="1"/>
          </p:cNvPicPr>
          <p:nvPr/>
        </p:nvPicPr>
        <p:blipFill>
          <a:blip r:embed="rId4"/>
          <a:stretch>
            <a:fillRect/>
          </a:stretch>
        </p:blipFill>
        <p:spPr>
          <a:xfrm>
            <a:off x="2454288" y="3564792"/>
            <a:ext cx="4409541" cy="3166637"/>
          </a:xfrm>
          <a:prstGeom prst="rect">
            <a:avLst/>
          </a:prstGeom>
        </p:spPr>
      </p:pic>
      <p:pic>
        <p:nvPicPr>
          <p:cNvPr id="7" name="Picture 6">
            <a:extLst>
              <a:ext uri="{FF2B5EF4-FFF2-40B4-BE49-F238E27FC236}">
                <a16:creationId xmlns:a16="http://schemas.microsoft.com/office/drawing/2014/main" id="{0A2C31D3-B43D-41A9-A598-7AF753F965E5}"/>
              </a:ext>
            </a:extLst>
          </p:cNvPr>
          <p:cNvPicPr>
            <a:picLocks noChangeAspect="1"/>
          </p:cNvPicPr>
          <p:nvPr/>
        </p:nvPicPr>
        <p:blipFill>
          <a:blip r:embed="rId5"/>
          <a:stretch>
            <a:fillRect/>
          </a:stretch>
        </p:blipFill>
        <p:spPr>
          <a:xfrm>
            <a:off x="4639667" y="136030"/>
            <a:ext cx="4292015" cy="3157178"/>
          </a:xfrm>
          <a:prstGeom prst="rect">
            <a:avLst/>
          </a:prstGeom>
        </p:spPr>
      </p:pic>
      <p:sp>
        <p:nvSpPr>
          <p:cNvPr id="8" name="TextBox 7">
            <a:extLst>
              <a:ext uri="{FF2B5EF4-FFF2-40B4-BE49-F238E27FC236}">
                <a16:creationId xmlns:a16="http://schemas.microsoft.com/office/drawing/2014/main" id="{554503A5-CF38-4FE9-A58B-63484C3CB324}"/>
              </a:ext>
            </a:extLst>
          </p:cNvPr>
          <p:cNvSpPr txBox="1"/>
          <p:nvPr/>
        </p:nvSpPr>
        <p:spPr>
          <a:xfrm>
            <a:off x="235510" y="3557508"/>
            <a:ext cx="3816296" cy="646331"/>
          </a:xfrm>
          <a:prstGeom prst="rect">
            <a:avLst/>
          </a:prstGeom>
          <a:noFill/>
        </p:spPr>
        <p:txBody>
          <a:bodyPr wrap="square" rtlCol="0">
            <a:spAutoFit/>
          </a:bodyPr>
          <a:lstStyle/>
          <a:p>
            <a:r>
              <a:rPr lang="bg-BG" dirty="0">
                <a:latin typeface="Arial" panose="020B0604020202020204" pitchFamily="34" charset="0"/>
              </a:rPr>
              <a:t>Първо въртене – около ос</a:t>
            </a:r>
            <a:r>
              <a:rPr lang="en-US" dirty="0">
                <a:latin typeface="Arial" panose="020B0604020202020204" pitchFamily="34" charset="0"/>
              </a:rPr>
              <a:t> Z</a:t>
            </a:r>
            <a:r>
              <a:rPr lang="bg-BG" dirty="0">
                <a:latin typeface="Arial" panose="020B0604020202020204" pitchFamily="34" charset="0"/>
              </a:rPr>
              <a:t> на неподвижната КС </a:t>
            </a:r>
            <a:r>
              <a:rPr lang="en-US" dirty="0">
                <a:latin typeface="Arial" panose="020B0604020202020204" pitchFamily="34" charset="0"/>
              </a:rPr>
              <a:t>– </a:t>
            </a:r>
            <a:r>
              <a:rPr lang="bg-BG" dirty="0">
                <a:latin typeface="Arial" panose="020B0604020202020204" pitchFamily="34" charset="0"/>
              </a:rPr>
              <a:t>ъгъл </a:t>
            </a:r>
            <a:r>
              <a:rPr lang="el-GR" dirty="0">
                <a:latin typeface="Arial" panose="020B0604020202020204" pitchFamily="34" charset="0"/>
              </a:rPr>
              <a:t>ᴪ</a:t>
            </a:r>
            <a:r>
              <a:rPr lang="bg-BG" dirty="0">
                <a:latin typeface="Arial" panose="020B0604020202020204" pitchFamily="34" charset="0"/>
              </a:rPr>
              <a:t>.</a:t>
            </a:r>
            <a:endParaRPr lang="en-US" dirty="0">
              <a:latin typeface="Arial" panose="020B0604020202020204" pitchFamily="34" charset="0"/>
            </a:endParaRPr>
          </a:p>
        </p:txBody>
      </p:sp>
      <p:sp>
        <p:nvSpPr>
          <p:cNvPr id="9" name="TextBox 8">
            <a:extLst>
              <a:ext uri="{FF2B5EF4-FFF2-40B4-BE49-F238E27FC236}">
                <a16:creationId xmlns:a16="http://schemas.microsoft.com/office/drawing/2014/main" id="{846210B1-B83C-4737-AC09-4D48C140F995}"/>
              </a:ext>
            </a:extLst>
          </p:cNvPr>
          <p:cNvSpPr txBox="1"/>
          <p:nvPr/>
        </p:nvSpPr>
        <p:spPr>
          <a:xfrm>
            <a:off x="7016073" y="3385809"/>
            <a:ext cx="2411760" cy="1200329"/>
          </a:xfrm>
          <a:prstGeom prst="rect">
            <a:avLst/>
          </a:prstGeom>
          <a:noFill/>
        </p:spPr>
        <p:txBody>
          <a:bodyPr wrap="square" rtlCol="0">
            <a:spAutoFit/>
          </a:bodyPr>
          <a:lstStyle/>
          <a:p>
            <a:r>
              <a:rPr lang="bg-BG" dirty="0">
                <a:latin typeface="Arial" panose="020B0604020202020204" pitchFamily="34" charset="0"/>
              </a:rPr>
              <a:t>Второ въртене – около ос </a:t>
            </a:r>
            <a:r>
              <a:rPr lang="en-US" dirty="0">
                <a:latin typeface="Arial" panose="020B0604020202020204" pitchFamily="34" charset="0"/>
              </a:rPr>
              <a:t>X</a:t>
            </a:r>
            <a:r>
              <a:rPr lang="bg-BG" sz="1400" dirty="0">
                <a:latin typeface="Arial" panose="020B0604020202020204" pitchFamily="34" charset="0"/>
              </a:rPr>
              <a:t>1 </a:t>
            </a:r>
            <a:r>
              <a:rPr lang="bg-BG" dirty="0">
                <a:latin typeface="Arial" panose="020B0604020202020204" pitchFamily="34" charset="0"/>
              </a:rPr>
              <a:t>на подвижната КС – ъгъл </a:t>
            </a:r>
            <a:r>
              <a:rPr lang="el-GR" dirty="0">
                <a:latin typeface="Arial" panose="020B0604020202020204" pitchFamily="34" charset="0"/>
              </a:rPr>
              <a:t>θ</a:t>
            </a:r>
            <a:r>
              <a:rPr lang="bg-BG" dirty="0">
                <a:latin typeface="Arial" panose="020B0604020202020204" pitchFamily="34" charset="0"/>
              </a:rPr>
              <a:t>.</a:t>
            </a:r>
            <a:endParaRPr lang="en-US" dirty="0">
              <a:latin typeface="Arial" panose="020B0604020202020204" pitchFamily="34" charset="0"/>
            </a:endParaRPr>
          </a:p>
        </p:txBody>
      </p:sp>
      <p:sp>
        <p:nvSpPr>
          <p:cNvPr id="10" name="TextBox 9">
            <a:extLst>
              <a:ext uri="{FF2B5EF4-FFF2-40B4-BE49-F238E27FC236}">
                <a16:creationId xmlns:a16="http://schemas.microsoft.com/office/drawing/2014/main" id="{BDC4EDAD-8631-42CA-9ED5-18391FE5A1F8}"/>
              </a:ext>
            </a:extLst>
          </p:cNvPr>
          <p:cNvSpPr txBox="1"/>
          <p:nvPr/>
        </p:nvSpPr>
        <p:spPr>
          <a:xfrm>
            <a:off x="200553" y="4941168"/>
            <a:ext cx="2101491" cy="1477328"/>
          </a:xfrm>
          <a:prstGeom prst="rect">
            <a:avLst/>
          </a:prstGeom>
          <a:noFill/>
        </p:spPr>
        <p:txBody>
          <a:bodyPr wrap="square" rtlCol="0">
            <a:spAutoFit/>
          </a:bodyPr>
          <a:lstStyle/>
          <a:p>
            <a:r>
              <a:rPr lang="bg-BG" dirty="0">
                <a:latin typeface="Arial" panose="020B0604020202020204" pitchFamily="34" charset="0"/>
              </a:rPr>
              <a:t>Трето въртене – покрай ос </a:t>
            </a:r>
            <a:r>
              <a:rPr lang="en-US" dirty="0">
                <a:latin typeface="Arial" panose="020B0604020202020204" pitchFamily="34" charset="0"/>
              </a:rPr>
              <a:t>Z</a:t>
            </a:r>
            <a:r>
              <a:rPr lang="bg-BG" sz="1400" dirty="0">
                <a:latin typeface="Arial" panose="020B0604020202020204" pitchFamily="34" charset="0"/>
              </a:rPr>
              <a:t>1</a:t>
            </a:r>
            <a:r>
              <a:rPr lang="en-US" dirty="0">
                <a:latin typeface="Arial" panose="020B0604020202020204" pitchFamily="34" charset="0"/>
              </a:rPr>
              <a:t> </a:t>
            </a:r>
            <a:r>
              <a:rPr lang="bg-BG" dirty="0">
                <a:latin typeface="Arial" panose="020B0604020202020204" pitchFamily="34" charset="0"/>
              </a:rPr>
              <a:t>на подвижната координатна система - ъгъл </a:t>
            </a:r>
            <a:r>
              <a:rPr lang="el-GR" dirty="0">
                <a:latin typeface="Arial" panose="020B0604020202020204" pitchFamily="34" charset="0"/>
              </a:rPr>
              <a:t>φ</a:t>
            </a:r>
            <a:r>
              <a:rPr lang="bg-BG" dirty="0">
                <a:latin typeface="Arial" panose="020B0604020202020204" pitchFamily="34" charset="0"/>
              </a:rPr>
              <a:t>.</a:t>
            </a:r>
            <a:endParaRPr lang="en-US" dirty="0">
              <a:latin typeface="Arial" panose="020B0604020202020204" pitchFamily="34" charset="0"/>
            </a:endParaRPr>
          </a:p>
        </p:txBody>
      </p:sp>
      <p:sp>
        <p:nvSpPr>
          <p:cNvPr id="2" name="TextBox 1">
            <a:extLst>
              <a:ext uri="{FF2B5EF4-FFF2-40B4-BE49-F238E27FC236}">
                <a16:creationId xmlns:a16="http://schemas.microsoft.com/office/drawing/2014/main" id="{38775CB1-9E7C-46C1-B820-9118E81B724D}"/>
              </a:ext>
            </a:extLst>
          </p:cNvPr>
          <p:cNvSpPr txBox="1"/>
          <p:nvPr/>
        </p:nvSpPr>
        <p:spPr>
          <a:xfrm>
            <a:off x="7016073" y="4941168"/>
            <a:ext cx="1767394" cy="830997"/>
          </a:xfrm>
          <a:prstGeom prst="rect">
            <a:avLst/>
          </a:prstGeom>
          <a:noFill/>
        </p:spPr>
        <p:txBody>
          <a:bodyPr wrap="square" rtlCol="0">
            <a:spAutoFit/>
          </a:bodyPr>
          <a:lstStyle/>
          <a:p>
            <a:pPr algn="ctr"/>
            <a:r>
              <a:rPr lang="bg-BG" sz="2400" dirty="0">
                <a:solidFill>
                  <a:srgbClr val="FF0000"/>
                </a:solidFill>
                <a:latin typeface="Arial" panose="020B0604020202020204" pitchFamily="34" charset="0"/>
              </a:rPr>
              <a:t>Ойлерови</a:t>
            </a:r>
          </a:p>
          <a:p>
            <a:pPr algn="ctr"/>
            <a:r>
              <a:rPr lang="bg-BG" sz="2400" dirty="0">
                <a:solidFill>
                  <a:srgbClr val="FF0000"/>
                </a:solidFill>
                <a:latin typeface="Arial" panose="020B0604020202020204" pitchFamily="34" charset="0"/>
              </a:rPr>
              <a:t>ъгли</a:t>
            </a:r>
            <a:endParaRPr lang="en-US" sz="2400" dirty="0">
              <a:solidFill>
                <a:srgbClr val="FF0000"/>
              </a:solidFill>
              <a:latin typeface="Arial" panose="020B0604020202020204" pitchFamily="34" charset="0"/>
            </a:endParaRPr>
          </a:p>
        </p:txBody>
      </p:sp>
    </p:spTree>
    <p:extLst>
      <p:ext uri="{BB962C8B-B14F-4D97-AF65-F5344CB8AC3E}">
        <p14:creationId xmlns:p14="http://schemas.microsoft.com/office/powerpoint/2010/main" val="2627893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C58325D-34D9-4343-A3F1-2C7B39B3D588}"/>
              </a:ext>
            </a:extLst>
          </p:cNvPr>
          <p:cNvPicPr>
            <a:picLocks noGrp="1" noChangeAspect="1"/>
          </p:cNvPicPr>
          <p:nvPr>
            <p:ph idx="1"/>
          </p:nvPr>
        </p:nvPicPr>
        <p:blipFill>
          <a:blip r:embed="rId2"/>
          <a:stretch>
            <a:fillRect/>
          </a:stretch>
        </p:blipFill>
        <p:spPr>
          <a:xfrm>
            <a:off x="1619672" y="152400"/>
            <a:ext cx="6350141" cy="5436839"/>
          </a:xfrm>
          <a:prstGeom prst="rect">
            <a:avLst/>
          </a:prstGeom>
        </p:spPr>
      </p:pic>
      <p:sp>
        <p:nvSpPr>
          <p:cNvPr id="4" name="Slide Number Placeholder 3">
            <a:extLst>
              <a:ext uri="{FF2B5EF4-FFF2-40B4-BE49-F238E27FC236}">
                <a16:creationId xmlns:a16="http://schemas.microsoft.com/office/drawing/2014/main" id="{2838F856-660C-46C2-8BAE-1B81D7E06720}"/>
              </a:ext>
            </a:extLst>
          </p:cNvPr>
          <p:cNvSpPr>
            <a:spLocks noGrp="1"/>
          </p:cNvSpPr>
          <p:nvPr>
            <p:ph type="sldNum" sz="quarter" idx="12"/>
          </p:nvPr>
        </p:nvSpPr>
        <p:spPr/>
        <p:txBody>
          <a:bodyPr/>
          <a:lstStyle/>
          <a:p>
            <a:fld id="{BFE999D1-F9A4-4778-B8C7-0170286633BE}" type="slidenum">
              <a:rPr lang="bg-BG" smtClean="0"/>
              <a:pPr/>
              <a:t>16</a:t>
            </a:fld>
            <a:endParaRPr lang="bg-BG"/>
          </a:p>
        </p:txBody>
      </p:sp>
      <p:sp>
        <p:nvSpPr>
          <p:cNvPr id="7" name="TextBox 6">
            <a:extLst>
              <a:ext uri="{FF2B5EF4-FFF2-40B4-BE49-F238E27FC236}">
                <a16:creationId xmlns:a16="http://schemas.microsoft.com/office/drawing/2014/main" id="{95E01C2E-556C-4A01-A0FA-4671E90715D0}"/>
              </a:ext>
            </a:extLst>
          </p:cNvPr>
          <p:cNvSpPr txBox="1"/>
          <p:nvPr/>
        </p:nvSpPr>
        <p:spPr>
          <a:xfrm>
            <a:off x="187152" y="5713399"/>
            <a:ext cx="3592760" cy="954107"/>
          </a:xfrm>
          <a:prstGeom prst="rect">
            <a:avLst/>
          </a:prstGeom>
          <a:noFill/>
        </p:spPr>
        <p:txBody>
          <a:bodyPr wrap="square" rtlCol="0">
            <a:spAutoFit/>
          </a:bodyPr>
          <a:lstStyle/>
          <a:p>
            <a:r>
              <a:rPr lang="en-US" sz="1400" dirty="0">
                <a:hlinkClick r:id="rId3"/>
              </a:rPr>
              <a:t>https://www.vbox7.com/play:80acd79557</a:t>
            </a:r>
            <a:endParaRPr lang="bg-BG" sz="1400" dirty="0">
              <a:latin typeface="Arial" panose="020B0604020202020204" pitchFamily="34" charset="0"/>
              <a:hlinkClick r:id="rId4"/>
            </a:endParaRPr>
          </a:p>
          <a:p>
            <a:r>
              <a:rPr lang="en-US" sz="1400" dirty="0">
                <a:latin typeface="Arial" panose="020B0604020202020204" pitchFamily="34" charset="0"/>
                <a:hlinkClick r:id="rId4"/>
              </a:rPr>
              <a:t>https://www.vbox7.com/play:a74a8b9e55</a:t>
            </a:r>
            <a:endParaRPr lang="bg-BG" sz="1400" dirty="0">
              <a:latin typeface="Arial" panose="020B0604020202020204" pitchFamily="34" charset="0"/>
            </a:endParaRPr>
          </a:p>
          <a:p>
            <a:r>
              <a:rPr lang="en-US" sz="1400" dirty="0">
                <a:latin typeface="Arial" panose="020B0604020202020204" pitchFamily="34" charset="0"/>
                <a:hlinkClick r:id="rId5"/>
              </a:rPr>
              <a:t>https://www.vbox7.com/play:2db3721e17</a:t>
            </a:r>
            <a:endParaRPr lang="bg-BG" sz="1400" dirty="0">
              <a:latin typeface="Arial" panose="020B0604020202020204" pitchFamily="34" charset="0"/>
            </a:endParaRPr>
          </a:p>
          <a:p>
            <a:endParaRPr lang="en-US" sz="1400" dirty="0">
              <a:latin typeface="Arial" panose="020B0604020202020204" pitchFamily="34" charset="0"/>
            </a:endParaRPr>
          </a:p>
        </p:txBody>
      </p:sp>
    </p:spTree>
    <p:extLst>
      <p:ext uri="{BB962C8B-B14F-4D97-AF65-F5344CB8AC3E}">
        <p14:creationId xmlns:p14="http://schemas.microsoft.com/office/powerpoint/2010/main" val="15149254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285728"/>
            <a:ext cx="8229600" cy="368280"/>
          </a:xfrm>
        </p:spPr>
        <p:txBody>
          <a:bodyPr/>
          <a:lstStyle/>
          <a:p>
            <a:r>
              <a:rPr lang="bg-BG" sz="2000" dirty="0">
                <a:solidFill>
                  <a:srgbClr val="C00000"/>
                </a:solidFill>
                <a:latin typeface="Arial" pitchFamily="34" charset="0"/>
                <a:cs typeface="Arial" pitchFamily="34" charset="0"/>
              </a:rPr>
              <a:t>Кинематични </a:t>
            </a:r>
            <a:r>
              <a:rPr lang="bg-BG" sz="2000" dirty="0" err="1">
                <a:solidFill>
                  <a:srgbClr val="C00000"/>
                </a:solidFill>
                <a:latin typeface="Arial" pitchFamily="34" charset="0"/>
                <a:cs typeface="Arial" pitchFamily="34" charset="0"/>
              </a:rPr>
              <a:t>двоици</a:t>
            </a:r>
            <a:endParaRPr lang="bg-BG" sz="2000" dirty="0">
              <a:solidFill>
                <a:srgbClr val="C00000"/>
              </a:solidFill>
              <a:latin typeface="Arial" pitchFamily="34" charset="0"/>
              <a:cs typeface="Arial" pitchFamily="34" charset="0"/>
            </a:endParaRPr>
          </a:p>
        </p:txBody>
      </p:sp>
      <p:sp>
        <p:nvSpPr>
          <p:cNvPr id="3" name="Content Placeholder 2"/>
          <p:cNvSpPr>
            <a:spLocks noGrp="1"/>
          </p:cNvSpPr>
          <p:nvPr>
            <p:ph idx="1"/>
          </p:nvPr>
        </p:nvSpPr>
        <p:spPr>
          <a:xfrm>
            <a:off x="457200" y="785794"/>
            <a:ext cx="8229600" cy="5310206"/>
          </a:xfrm>
        </p:spPr>
        <p:txBody>
          <a:bodyPr/>
          <a:lstStyle/>
          <a:p>
            <a:pPr>
              <a:buFont typeface="Wingdings" pitchFamily="2" charset="2"/>
              <a:buChar char="Ø"/>
            </a:pPr>
            <a:r>
              <a:rPr lang="bg-BG" sz="2000" dirty="0">
                <a:latin typeface="Arial" pitchFamily="34" charset="0"/>
                <a:cs typeface="Arial" pitchFamily="34" charset="0"/>
              </a:rPr>
              <a:t>Промяната на положението на материалните обекти в пространството спрямо приетата база за отчитане изразява тяхното </a:t>
            </a:r>
            <a:r>
              <a:rPr lang="bg-BG" sz="2000" dirty="0">
                <a:solidFill>
                  <a:srgbClr val="3333CC"/>
                </a:solidFill>
                <a:latin typeface="Arial" pitchFamily="34" charset="0"/>
                <a:cs typeface="Arial" pitchFamily="34" charset="0"/>
              </a:rPr>
              <a:t>преместване</a:t>
            </a:r>
            <a:r>
              <a:rPr lang="bg-BG" sz="2000" dirty="0">
                <a:latin typeface="Arial" pitchFamily="34" charset="0"/>
                <a:cs typeface="Arial" pitchFamily="34" charset="0"/>
              </a:rPr>
              <a:t>.</a:t>
            </a:r>
          </a:p>
          <a:p>
            <a:pPr>
              <a:buFont typeface="Wingdings" pitchFamily="2" charset="2"/>
              <a:buChar char="Ø"/>
            </a:pPr>
            <a:r>
              <a:rPr lang="bg-BG" sz="2000" dirty="0">
                <a:solidFill>
                  <a:srgbClr val="3333CC"/>
                </a:solidFill>
                <a:latin typeface="Arial" pitchFamily="34" charset="0"/>
                <a:cs typeface="Arial" pitchFamily="34" charset="0"/>
              </a:rPr>
              <a:t>Преместването, </a:t>
            </a:r>
            <a:r>
              <a:rPr lang="bg-BG" sz="2000" dirty="0">
                <a:latin typeface="Arial" pitchFamily="34" charset="0"/>
                <a:cs typeface="Arial" pitchFamily="34" charset="0"/>
              </a:rPr>
              <a:t>което отговаря на изменението на координатите на обекта, се характеризира с</a:t>
            </a:r>
            <a:r>
              <a:rPr lang="bg-BG" sz="2000" dirty="0">
                <a:solidFill>
                  <a:srgbClr val="3333CC"/>
                </a:solidFill>
                <a:latin typeface="Arial" pitchFamily="34" charset="0"/>
                <a:cs typeface="Arial" pitchFamily="34" charset="0"/>
              </a:rPr>
              <a:t> направление</a:t>
            </a:r>
            <a:r>
              <a:rPr lang="bg-BG" sz="2000" dirty="0">
                <a:latin typeface="Arial" pitchFamily="34" charset="0"/>
                <a:cs typeface="Arial" pitchFamily="34" charset="0"/>
              </a:rPr>
              <a:t>,</a:t>
            </a:r>
            <a:r>
              <a:rPr lang="bg-BG" sz="2000" dirty="0">
                <a:solidFill>
                  <a:srgbClr val="3333CC"/>
                </a:solidFill>
                <a:latin typeface="Arial" pitchFamily="34" charset="0"/>
                <a:cs typeface="Arial" pitchFamily="34" charset="0"/>
              </a:rPr>
              <a:t> посока </a:t>
            </a:r>
            <a:r>
              <a:rPr lang="bg-BG" sz="2000" dirty="0">
                <a:latin typeface="Arial" pitchFamily="34" charset="0"/>
                <a:cs typeface="Arial" pitchFamily="34" charset="0"/>
              </a:rPr>
              <a:t>и</a:t>
            </a:r>
            <a:r>
              <a:rPr lang="bg-BG" sz="2000" dirty="0">
                <a:solidFill>
                  <a:srgbClr val="3333CC"/>
                </a:solidFill>
                <a:latin typeface="Arial" pitchFamily="34" charset="0"/>
                <a:cs typeface="Arial" pitchFamily="34" charset="0"/>
              </a:rPr>
              <a:t> големина</a:t>
            </a:r>
            <a:r>
              <a:rPr lang="bg-BG" sz="2000" dirty="0">
                <a:latin typeface="Arial" pitchFamily="34" charset="0"/>
                <a:cs typeface="Arial" pitchFamily="34" charset="0"/>
              </a:rPr>
              <a:t>.</a:t>
            </a:r>
          </a:p>
          <a:p>
            <a:pPr>
              <a:buFont typeface="Wingdings" pitchFamily="2" charset="2"/>
              <a:buChar char="Ø"/>
            </a:pPr>
            <a:r>
              <a:rPr lang="bg-BG" sz="2000" dirty="0">
                <a:latin typeface="Arial" pitchFamily="34" charset="0"/>
                <a:cs typeface="Arial" pitchFamily="34" charset="0"/>
              </a:rPr>
              <a:t>Едно тяло </a:t>
            </a:r>
            <a:r>
              <a:rPr lang="bg-BG" sz="2000" dirty="0">
                <a:solidFill>
                  <a:srgbClr val="3333CC"/>
                </a:solidFill>
                <a:latin typeface="Arial" pitchFamily="34" charset="0"/>
                <a:cs typeface="Arial" pitchFamily="34" charset="0"/>
              </a:rPr>
              <a:t>не е свободно</a:t>
            </a:r>
            <a:r>
              <a:rPr lang="bg-BG" sz="2000" dirty="0">
                <a:latin typeface="Arial" pitchFamily="34" charset="0"/>
                <a:cs typeface="Arial" pitchFamily="34" charset="0"/>
              </a:rPr>
              <a:t>, когато върху неговите произволни премествания са наложени ограничения от други тела и условия, които се наричат </a:t>
            </a:r>
            <a:r>
              <a:rPr lang="bg-BG" sz="2000" dirty="0">
                <a:solidFill>
                  <a:srgbClr val="3333CC"/>
                </a:solidFill>
                <a:latin typeface="Arial" pitchFamily="34" charset="0"/>
                <a:cs typeface="Arial" pitchFamily="34" charset="0"/>
              </a:rPr>
              <a:t>връзки</a:t>
            </a:r>
            <a:r>
              <a:rPr lang="bg-BG" sz="2000" dirty="0">
                <a:latin typeface="Arial" pitchFamily="34" charset="0"/>
                <a:cs typeface="Arial" pitchFamily="34" charset="0"/>
              </a:rPr>
              <a:t>. Връзките, </a:t>
            </a:r>
            <a:r>
              <a:rPr lang="bg-BG" sz="2000" dirty="0">
                <a:solidFill>
                  <a:srgbClr val="C00000"/>
                </a:solidFill>
                <a:latin typeface="Arial" pitchFamily="34" charset="0"/>
                <a:cs typeface="Arial" pitchFamily="34" charset="0"/>
              </a:rPr>
              <a:t>които се изразяват чрез условия или уравнения</a:t>
            </a:r>
            <a:r>
              <a:rPr lang="bg-BG" sz="2000" dirty="0">
                <a:latin typeface="Arial" pitchFamily="34" charset="0"/>
                <a:cs typeface="Arial" pitchFamily="34" charset="0"/>
              </a:rPr>
              <a:t>, се наричат </a:t>
            </a:r>
            <a:r>
              <a:rPr lang="bg-BG" sz="2000" dirty="0">
                <a:solidFill>
                  <a:srgbClr val="3333CC"/>
                </a:solidFill>
                <a:latin typeface="Arial" pitchFamily="34" charset="0"/>
                <a:cs typeface="Arial" pitchFamily="34" charset="0"/>
              </a:rPr>
              <a:t>геометрични</a:t>
            </a:r>
            <a:r>
              <a:rPr lang="bg-BG" sz="2000" dirty="0">
                <a:latin typeface="Arial" pitchFamily="34" charset="0"/>
                <a:cs typeface="Arial" pitchFamily="34" charset="0"/>
              </a:rPr>
              <a:t>.</a:t>
            </a:r>
          </a:p>
          <a:p>
            <a:pPr>
              <a:buNone/>
            </a:pPr>
            <a:r>
              <a:rPr lang="bg-BG" sz="2000" i="1" dirty="0">
                <a:latin typeface="Arial" pitchFamily="34" charset="0"/>
                <a:cs typeface="Arial" pitchFamily="34" charset="0"/>
              </a:rPr>
              <a:t>	При механичните системи с геометрични връзки броят на независимите координати, определящи положението на системата, е равен на броя на степените на свобода.</a:t>
            </a:r>
          </a:p>
          <a:p>
            <a:pPr>
              <a:buFont typeface="Wingdings" pitchFamily="2" charset="2"/>
              <a:buChar char="Ø"/>
            </a:pPr>
            <a:r>
              <a:rPr lang="bg-BG" sz="2000" dirty="0">
                <a:latin typeface="Arial" pitchFamily="34" charset="0"/>
                <a:cs typeface="Arial" pitchFamily="34" charset="0"/>
              </a:rPr>
              <a:t>При </a:t>
            </a:r>
            <a:r>
              <a:rPr lang="bg-BG" sz="2000" dirty="0">
                <a:solidFill>
                  <a:srgbClr val="3333CC"/>
                </a:solidFill>
                <a:latin typeface="Arial" pitchFamily="34" charset="0"/>
                <a:cs typeface="Arial" pitchFamily="34" charset="0"/>
              </a:rPr>
              <a:t>кинематичното изследване </a:t>
            </a:r>
            <a:r>
              <a:rPr lang="bg-BG" sz="2000" dirty="0">
                <a:latin typeface="Arial" pitchFamily="34" charset="0"/>
                <a:cs typeface="Arial" pitchFamily="34" charset="0"/>
              </a:rPr>
              <a:t>на механичните системи </a:t>
            </a:r>
            <a:r>
              <a:rPr lang="bg-BG" sz="2000" dirty="0">
                <a:solidFill>
                  <a:srgbClr val="3333CC"/>
                </a:solidFill>
                <a:latin typeface="Arial" pitchFamily="34" charset="0"/>
                <a:cs typeface="Arial" pitchFamily="34" charset="0"/>
              </a:rPr>
              <a:t>съставящите ги тела </a:t>
            </a:r>
            <a:r>
              <a:rPr lang="bg-BG" sz="2000" dirty="0">
                <a:latin typeface="Arial" pitchFamily="34" charset="0"/>
                <a:cs typeface="Arial" pitchFamily="34" charset="0"/>
              </a:rPr>
              <a:t>се наричат </a:t>
            </a:r>
            <a:r>
              <a:rPr lang="bg-BG" sz="2000" dirty="0">
                <a:solidFill>
                  <a:srgbClr val="3333CC"/>
                </a:solidFill>
                <a:latin typeface="Arial" pitchFamily="34" charset="0"/>
                <a:cs typeface="Arial" pitchFamily="34" charset="0"/>
              </a:rPr>
              <a:t>звена</a:t>
            </a:r>
            <a:r>
              <a:rPr lang="bg-BG" sz="2000" dirty="0">
                <a:latin typeface="Arial" pitchFamily="34" charset="0"/>
                <a:cs typeface="Arial" pitchFamily="34" charset="0"/>
              </a:rPr>
              <a:t>.</a:t>
            </a:r>
          </a:p>
          <a:p>
            <a:pPr>
              <a:buFont typeface="Wingdings" pitchFamily="2" charset="2"/>
              <a:buChar char="Ø"/>
            </a:pPr>
            <a:r>
              <a:rPr lang="bg-BG" sz="2000" dirty="0">
                <a:latin typeface="Arial" pitchFamily="34" charset="0"/>
                <a:cs typeface="Arial" pitchFamily="34" charset="0"/>
              </a:rPr>
              <a:t>Когато две звена, които се намират в непрекъснат контакт, са свързани помежду си така, че е възможно някакво относително движение между тях, те образуват </a:t>
            </a:r>
            <a:r>
              <a:rPr lang="bg-BG" sz="2000" dirty="0">
                <a:solidFill>
                  <a:srgbClr val="3333CC"/>
                </a:solidFill>
                <a:latin typeface="Arial" pitchFamily="34" charset="0"/>
                <a:cs typeface="Arial" pitchFamily="34" charset="0"/>
              </a:rPr>
              <a:t>кинематична двоица</a:t>
            </a:r>
            <a:r>
              <a:rPr lang="bg-BG" sz="2000" dirty="0">
                <a:latin typeface="Arial" pitchFamily="34" charset="0"/>
                <a:cs typeface="Arial" pitchFamily="34" charset="0"/>
              </a:rPr>
              <a:t>.</a:t>
            </a:r>
          </a:p>
        </p:txBody>
      </p:sp>
      <p:sp>
        <p:nvSpPr>
          <p:cNvPr id="4" name="Slide Number Placeholder 3"/>
          <p:cNvSpPr>
            <a:spLocks noGrp="1"/>
          </p:cNvSpPr>
          <p:nvPr>
            <p:ph type="sldNum" sz="quarter" idx="12"/>
          </p:nvPr>
        </p:nvSpPr>
        <p:spPr/>
        <p:txBody>
          <a:bodyPr/>
          <a:lstStyle/>
          <a:p>
            <a:fld id="{BFE999D1-F9A4-4778-B8C7-0170286633BE}" type="slidenum">
              <a:rPr lang="bg-BG" smtClean="0"/>
              <a:pPr/>
              <a:t>17</a:t>
            </a:fld>
            <a:endParaRPr lang="bg-BG" dirty="0"/>
          </a:p>
        </p:txBody>
      </p:sp>
      <p:pic>
        <p:nvPicPr>
          <p:cNvPr id="5" name="Picture 4" descr="Logo-TU-blue-3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2844" y="142852"/>
            <a:ext cx="714380" cy="7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39718"/>
          </a:xfrm>
        </p:spPr>
        <p:txBody>
          <a:bodyPr/>
          <a:lstStyle/>
          <a:p>
            <a:r>
              <a:rPr lang="bg-BG" sz="2000" dirty="0">
                <a:solidFill>
                  <a:srgbClr val="C00000"/>
                </a:solidFill>
                <a:latin typeface="Arial" pitchFamily="34" charset="0"/>
                <a:cs typeface="Arial" pitchFamily="34" charset="0"/>
              </a:rPr>
              <a:t>Кинематични </a:t>
            </a:r>
            <a:r>
              <a:rPr lang="bg-BG" sz="2000" dirty="0" err="1">
                <a:solidFill>
                  <a:srgbClr val="C00000"/>
                </a:solidFill>
                <a:latin typeface="Arial" pitchFamily="34" charset="0"/>
                <a:cs typeface="Arial" pitchFamily="34" charset="0"/>
              </a:rPr>
              <a:t>двоици</a:t>
            </a:r>
            <a:r>
              <a:rPr lang="bg-BG" sz="2000" dirty="0">
                <a:solidFill>
                  <a:srgbClr val="C00000"/>
                </a:solidFill>
                <a:latin typeface="Arial" pitchFamily="34" charset="0"/>
                <a:cs typeface="Arial" pitchFamily="34" charset="0"/>
              </a:rPr>
              <a:t> – клас и род на кинематична двоица</a:t>
            </a:r>
            <a:endParaRPr lang="bg-BG" sz="2000" dirty="0">
              <a:solidFill>
                <a:srgbClr val="C00000"/>
              </a:solidFill>
            </a:endParaRPr>
          </a:p>
        </p:txBody>
      </p:sp>
      <p:sp>
        <p:nvSpPr>
          <p:cNvPr id="3" name="Content Placeholder 2"/>
          <p:cNvSpPr>
            <a:spLocks noGrp="1"/>
          </p:cNvSpPr>
          <p:nvPr>
            <p:ph idx="1"/>
          </p:nvPr>
        </p:nvSpPr>
        <p:spPr>
          <a:xfrm>
            <a:off x="457200" y="3643314"/>
            <a:ext cx="8229600" cy="2452686"/>
          </a:xfrm>
        </p:spPr>
        <p:txBody>
          <a:bodyPr/>
          <a:lstStyle/>
          <a:p>
            <a:pPr>
              <a:buFont typeface="Wingdings" pitchFamily="2" charset="2"/>
              <a:buChar char="v"/>
            </a:pPr>
            <a:r>
              <a:rPr lang="bg-BG" sz="2000" dirty="0">
                <a:latin typeface="Arial" pitchFamily="34" charset="0"/>
                <a:cs typeface="Arial" pitchFamily="34" charset="0"/>
              </a:rPr>
              <a:t>Както беше установено, едно свободно твърдо тяло в </a:t>
            </a:r>
            <a:r>
              <a:rPr lang="en-US" sz="2000" dirty="0">
                <a:latin typeface="Arial" pitchFamily="34" charset="0"/>
                <a:cs typeface="Arial" pitchFamily="34" charset="0"/>
              </a:rPr>
              <a:t>R</a:t>
            </a:r>
            <a:r>
              <a:rPr lang="en-US" sz="1600" dirty="0">
                <a:latin typeface="Arial" pitchFamily="34" charset="0"/>
                <a:cs typeface="Arial" pitchFamily="34" charset="0"/>
              </a:rPr>
              <a:t>3 </a:t>
            </a:r>
            <a:r>
              <a:rPr lang="bg-BG" sz="2000" dirty="0">
                <a:latin typeface="Arial" pitchFamily="34" charset="0"/>
                <a:cs typeface="Arial" pitchFamily="34" charset="0"/>
              </a:rPr>
              <a:t>притежава </a:t>
            </a:r>
            <a:r>
              <a:rPr lang="bg-BG" sz="2000" dirty="0">
                <a:solidFill>
                  <a:srgbClr val="333399"/>
                </a:solidFill>
                <a:latin typeface="Arial" pitchFamily="34" charset="0"/>
                <a:cs typeface="Arial" pitchFamily="34" charset="0"/>
              </a:rPr>
              <a:t>6 степени на свобода</a:t>
            </a:r>
            <a:r>
              <a:rPr lang="bg-BG" sz="2000" dirty="0">
                <a:latin typeface="Arial" pitchFamily="34" charset="0"/>
                <a:cs typeface="Arial" pitchFamily="34" charset="0"/>
              </a:rPr>
              <a:t>, </a:t>
            </a:r>
            <a:r>
              <a:rPr lang="en-US" sz="2000" dirty="0">
                <a:latin typeface="Arial" pitchFamily="34" charset="0"/>
                <a:cs typeface="Arial" pitchFamily="34" charset="0"/>
              </a:rPr>
              <a:t>H=6</a:t>
            </a:r>
            <a:r>
              <a:rPr lang="bg-BG" sz="2000" dirty="0">
                <a:latin typeface="Arial" pitchFamily="34" charset="0"/>
                <a:cs typeface="Arial" pitchFamily="34" charset="0"/>
              </a:rPr>
              <a:t>, фиг. </a:t>
            </a:r>
            <a:r>
              <a:rPr lang="en-US" sz="2000" dirty="0">
                <a:latin typeface="Arial" pitchFamily="34" charset="0"/>
                <a:cs typeface="Arial" pitchFamily="34" charset="0"/>
              </a:rPr>
              <a:t>a)</a:t>
            </a:r>
            <a:r>
              <a:rPr lang="bg-BG" sz="2000" dirty="0">
                <a:latin typeface="Arial" pitchFamily="34" charset="0"/>
                <a:cs typeface="Arial" pitchFamily="34" charset="0"/>
              </a:rPr>
              <a:t>.</a:t>
            </a:r>
          </a:p>
          <a:p>
            <a:pPr>
              <a:buFont typeface="Wingdings" pitchFamily="2" charset="2"/>
              <a:buChar char="v"/>
            </a:pPr>
            <a:r>
              <a:rPr lang="bg-BG" sz="2000" dirty="0">
                <a:solidFill>
                  <a:srgbClr val="3333CC"/>
                </a:solidFill>
                <a:latin typeface="Arial" pitchFamily="34" charset="0"/>
                <a:cs typeface="Arial" pitchFamily="34" charset="0"/>
              </a:rPr>
              <a:t>Броят на ограничените прости движения </a:t>
            </a:r>
            <a:r>
              <a:rPr lang="bg-BG" sz="2000" dirty="0">
                <a:latin typeface="Arial" pitchFamily="34" charset="0"/>
                <a:cs typeface="Arial" pitchFamily="34" charset="0"/>
              </a:rPr>
              <a:t>в една кинематична двоица – фиг. б), се нарича брой на ограниченията, означава се с</a:t>
            </a:r>
            <a:r>
              <a:rPr lang="bg-BG" sz="2000" dirty="0">
                <a:solidFill>
                  <a:srgbClr val="3333CC"/>
                </a:solidFill>
                <a:latin typeface="Arial" pitchFamily="34" charset="0"/>
                <a:cs typeface="Arial" pitchFamily="34" charset="0"/>
              </a:rPr>
              <a:t> </a:t>
            </a:r>
            <a:r>
              <a:rPr lang="en-US" sz="2000" dirty="0">
                <a:solidFill>
                  <a:srgbClr val="3333CC"/>
                </a:solidFill>
                <a:latin typeface="Arial" pitchFamily="34" charset="0"/>
                <a:cs typeface="Arial" pitchFamily="34" charset="0"/>
              </a:rPr>
              <a:t>S </a:t>
            </a:r>
            <a:r>
              <a:rPr lang="bg-BG" sz="2000" dirty="0">
                <a:latin typeface="Arial" pitchFamily="34" charset="0"/>
                <a:cs typeface="Arial" pitchFamily="34" charset="0"/>
              </a:rPr>
              <a:t>и представлява </a:t>
            </a:r>
            <a:r>
              <a:rPr lang="bg-BG" sz="2000" dirty="0">
                <a:solidFill>
                  <a:srgbClr val="3333CC"/>
                </a:solidFill>
                <a:latin typeface="Arial" pitchFamily="34" charset="0"/>
                <a:cs typeface="Arial" pitchFamily="34" charset="0"/>
              </a:rPr>
              <a:t>клас</a:t>
            </a:r>
            <a:r>
              <a:rPr lang="bg-BG" sz="2000" dirty="0">
                <a:latin typeface="Arial" pitchFamily="34" charset="0"/>
                <a:cs typeface="Arial" pitchFamily="34" charset="0"/>
              </a:rPr>
              <a:t> на двоицата.</a:t>
            </a:r>
            <a:endParaRPr lang="en-US" sz="2000" dirty="0">
              <a:latin typeface="Arial" pitchFamily="34" charset="0"/>
              <a:cs typeface="Arial" pitchFamily="34" charset="0"/>
            </a:endParaRPr>
          </a:p>
          <a:p>
            <a:pPr>
              <a:buFont typeface="Wingdings" pitchFamily="2" charset="2"/>
              <a:buChar char="v"/>
            </a:pPr>
            <a:r>
              <a:rPr lang="bg-BG" sz="2000" dirty="0">
                <a:latin typeface="Arial" pitchFamily="34" charset="0"/>
                <a:cs typeface="Arial" pitchFamily="34" charset="0"/>
              </a:rPr>
              <a:t>В зависимост от </a:t>
            </a:r>
            <a:r>
              <a:rPr lang="bg-BG" sz="2000" dirty="0">
                <a:solidFill>
                  <a:srgbClr val="3333CC"/>
                </a:solidFill>
                <a:latin typeface="Arial" pitchFamily="34" charset="0"/>
                <a:cs typeface="Arial" pitchFamily="34" charset="0"/>
              </a:rPr>
              <a:t>характера на допиране между звената </a:t>
            </a:r>
            <a:r>
              <a:rPr lang="bg-BG" sz="2000" dirty="0">
                <a:latin typeface="Arial" pitchFamily="34" charset="0"/>
                <a:cs typeface="Arial" pitchFamily="34" charset="0"/>
              </a:rPr>
              <a:t>кинематичните </a:t>
            </a:r>
            <a:r>
              <a:rPr lang="bg-BG" sz="2000" dirty="0" err="1">
                <a:latin typeface="Arial" pitchFamily="34" charset="0"/>
                <a:cs typeface="Arial" pitchFamily="34" charset="0"/>
              </a:rPr>
              <a:t>двоици</a:t>
            </a:r>
            <a:r>
              <a:rPr lang="bg-BG" sz="2000" dirty="0">
                <a:latin typeface="Arial" pitchFamily="34" charset="0"/>
                <a:cs typeface="Arial" pitchFamily="34" charset="0"/>
              </a:rPr>
              <a:t> се разделят на </a:t>
            </a:r>
            <a:r>
              <a:rPr lang="bg-BG" sz="2000" dirty="0">
                <a:solidFill>
                  <a:srgbClr val="3333CC"/>
                </a:solidFill>
                <a:latin typeface="Arial" pitchFamily="34" charset="0"/>
                <a:cs typeface="Arial" pitchFamily="34" charset="0"/>
              </a:rPr>
              <a:t>елементарни (контактът между звената е по повърхнина) и </a:t>
            </a:r>
            <a:r>
              <a:rPr lang="bg-BG" sz="2000" dirty="0" err="1">
                <a:solidFill>
                  <a:srgbClr val="3333CC"/>
                </a:solidFill>
                <a:latin typeface="Arial" pitchFamily="34" charset="0"/>
                <a:cs typeface="Arial" pitchFamily="34" charset="0"/>
              </a:rPr>
              <a:t>контурни</a:t>
            </a:r>
            <a:r>
              <a:rPr lang="bg-BG" sz="2000" dirty="0">
                <a:solidFill>
                  <a:srgbClr val="3333CC"/>
                </a:solidFill>
                <a:latin typeface="Arial" pitchFamily="34" charset="0"/>
                <a:cs typeface="Arial" pitchFamily="34" charset="0"/>
              </a:rPr>
              <a:t> (контактът между звената е в линия или точка)</a:t>
            </a:r>
            <a:r>
              <a:rPr lang="bg-BG" sz="2000" dirty="0">
                <a:latin typeface="Arial" pitchFamily="34" charset="0"/>
                <a:cs typeface="Arial" pitchFamily="34" charset="0"/>
              </a:rPr>
              <a:t>. </a:t>
            </a:r>
            <a:endParaRPr lang="en-US" sz="2000" dirty="0">
              <a:latin typeface="Arial" pitchFamily="34" charset="0"/>
              <a:cs typeface="Arial" pitchFamily="34" charset="0"/>
            </a:endParaRPr>
          </a:p>
          <a:p>
            <a:endParaRPr lang="bg-BG" sz="2000" dirty="0">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BFE999D1-F9A4-4778-B8C7-0170286633BE}" type="slidenum">
              <a:rPr lang="bg-BG" smtClean="0"/>
              <a:pPr/>
              <a:t>18</a:t>
            </a:fld>
            <a:endParaRPr lang="bg-BG"/>
          </a:p>
        </p:txBody>
      </p:sp>
      <p:pic>
        <p:nvPicPr>
          <p:cNvPr id="196610" name="Picture 2"/>
          <p:cNvPicPr>
            <a:picLocks noChangeAspect="1" noChangeArrowheads="1"/>
          </p:cNvPicPr>
          <p:nvPr/>
        </p:nvPicPr>
        <p:blipFill>
          <a:blip r:embed="rId2" cstate="print"/>
          <a:srcRect/>
          <a:stretch>
            <a:fillRect/>
          </a:stretch>
        </p:blipFill>
        <p:spPr bwMode="auto">
          <a:xfrm>
            <a:off x="214282" y="1000108"/>
            <a:ext cx="5988929" cy="2629054"/>
          </a:xfrm>
          <a:prstGeom prst="rect">
            <a:avLst/>
          </a:prstGeom>
          <a:noFill/>
          <a:ln w="9525">
            <a:noFill/>
            <a:miter lim="800000"/>
            <a:headEnd/>
            <a:tailEnd/>
          </a:ln>
          <a:effectLst/>
        </p:spPr>
      </p:pic>
      <p:sp>
        <p:nvSpPr>
          <p:cNvPr id="6" name="TextBox 5"/>
          <p:cNvSpPr txBox="1"/>
          <p:nvPr/>
        </p:nvSpPr>
        <p:spPr>
          <a:xfrm>
            <a:off x="6715140" y="1571612"/>
            <a:ext cx="2571768" cy="400110"/>
          </a:xfrm>
          <a:prstGeom prst="rect">
            <a:avLst/>
          </a:prstGeom>
          <a:noFill/>
        </p:spPr>
        <p:txBody>
          <a:bodyPr wrap="square" rtlCol="0">
            <a:spAutoFit/>
          </a:bodyPr>
          <a:lstStyle/>
          <a:p>
            <a:r>
              <a:rPr lang="en-US" sz="2000" dirty="0">
                <a:solidFill>
                  <a:srgbClr val="3333CC"/>
                </a:solidFill>
                <a:latin typeface="Arial" pitchFamily="34" charset="0"/>
              </a:rPr>
              <a:t>H + S = 6</a:t>
            </a:r>
            <a:endParaRPr lang="bg-BG" sz="2000" dirty="0">
              <a:solidFill>
                <a:srgbClr val="3333CC"/>
              </a:solidFill>
              <a:latin typeface="Arial" pitchFamily="34" charset="0"/>
            </a:endParaRPr>
          </a:p>
        </p:txBody>
      </p:sp>
      <p:pic>
        <p:nvPicPr>
          <p:cNvPr id="7" name="Picture 6" descr="Logo-TU-blue-3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2844" y="142852"/>
            <a:ext cx="714380" cy="7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82594"/>
          </a:xfrm>
        </p:spPr>
        <p:txBody>
          <a:bodyPr/>
          <a:lstStyle/>
          <a:p>
            <a:r>
              <a:rPr lang="bg-BG" sz="2000" dirty="0">
                <a:solidFill>
                  <a:srgbClr val="C00000"/>
                </a:solidFill>
                <a:latin typeface="Arial" pitchFamily="34" charset="0"/>
                <a:cs typeface="Arial" pitchFamily="34" charset="0"/>
              </a:rPr>
              <a:t>Кинематични </a:t>
            </a:r>
            <a:r>
              <a:rPr lang="bg-BG" sz="2000" dirty="0" err="1">
                <a:solidFill>
                  <a:srgbClr val="C00000"/>
                </a:solidFill>
                <a:latin typeface="Arial" pitchFamily="34" charset="0"/>
                <a:cs typeface="Arial" pitchFamily="34" charset="0"/>
              </a:rPr>
              <a:t>двоици</a:t>
            </a:r>
            <a:r>
              <a:rPr lang="bg-BG" sz="2000" dirty="0">
                <a:solidFill>
                  <a:srgbClr val="C00000"/>
                </a:solidFill>
                <a:latin typeface="Arial" pitchFamily="34" charset="0"/>
                <a:cs typeface="Arial" pitchFamily="34" charset="0"/>
              </a:rPr>
              <a:t> – класификация</a:t>
            </a:r>
            <a:endParaRPr lang="bg-BG" sz="2000" dirty="0">
              <a:solidFill>
                <a:srgbClr val="C00000"/>
              </a:solidFill>
            </a:endParaRPr>
          </a:p>
        </p:txBody>
      </p:sp>
      <p:sp>
        <p:nvSpPr>
          <p:cNvPr id="3" name="Content Placeholder 2"/>
          <p:cNvSpPr>
            <a:spLocks noGrp="1"/>
          </p:cNvSpPr>
          <p:nvPr>
            <p:ph idx="1"/>
          </p:nvPr>
        </p:nvSpPr>
        <p:spPr/>
        <p:txBody>
          <a:bodyPr/>
          <a:lstStyle/>
          <a:p>
            <a:pPr algn="just"/>
            <a:r>
              <a:rPr lang="bg-BG" sz="2000" dirty="0">
                <a:solidFill>
                  <a:srgbClr val="3333CC"/>
                </a:solidFill>
                <a:latin typeface="Arial" pitchFamily="34" charset="0"/>
                <a:cs typeface="Arial" pitchFamily="34" charset="0"/>
              </a:rPr>
              <a:t>Низши кинематични </a:t>
            </a:r>
            <a:r>
              <a:rPr lang="bg-BG" sz="2000" dirty="0" err="1">
                <a:solidFill>
                  <a:srgbClr val="3333CC"/>
                </a:solidFill>
                <a:latin typeface="Arial" pitchFamily="34" charset="0"/>
                <a:cs typeface="Arial" pitchFamily="34" charset="0"/>
              </a:rPr>
              <a:t>двоици</a:t>
            </a:r>
            <a:r>
              <a:rPr lang="bg-BG" sz="2000" dirty="0">
                <a:solidFill>
                  <a:srgbClr val="3333CC"/>
                </a:solidFill>
                <a:latin typeface="Arial" pitchFamily="34" charset="0"/>
                <a:cs typeface="Arial" pitchFamily="34" charset="0"/>
              </a:rPr>
              <a:t> </a:t>
            </a:r>
            <a:r>
              <a:rPr lang="bg-BG" sz="2000" dirty="0">
                <a:latin typeface="Arial" pitchFamily="34" charset="0"/>
                <a:cs typeface="Arial" pitchFamily="34" charset="0"/>
              </a:rPr>
              <a:t>са тези, при които допирането на телата, образуващи двоицата, е по </a:t>
            </a:r>
            <a:r>
              <a:rPr lang="bg-BG" sz="2000" dirty="0">
                <a:solidFill>
                  <a:srgbClr val="3333CC"/>
                </a:solidFill>
                <a:latin typeface="Arial" pitchFamily="34" charset="0"/>
                <a:cs typeface="Arial" pitchFamily="34" charset="0"/>
              </a:rPr>
              <a:t>повърхнина</a:t>
            </a:r>
            <a:r>
              <a:rPr lang="bg-BG" sz="2000" dirty="0">
                <a:latin typeface="Arial" pitchFamily="34" charset="0"/>
                <a:cs typeface="Arial" pitchFamily="34" charset="0"/>
              </a:rPr>
              <a:t>.</a:t>
            </a:r>
            <a:endParaRPr lang="en-US" sz="2000" dirty="0">
              <a:latin typeface="Arial" pitchFamily="34" charset="0"/>
              <a:cs typeface="Arial" pitchFamily="34" charset="0"/>
            </a:endParaRPr>
          </a:p>
          <a:p>
            <a:endParaRPr lang="bg-BG" sz="2000" dirty="0">
              <a:solidFill>
                <a:srgbClr val="3333CC"/>
              </a:solidFill>
              <a:latin typeface="Arial" pitchFamily="34" charset="0"/>
              <a:cs typeface="Arial" pitchFamily="34" charset="0"/>
            </a:endParaRPr>
          </a:p>
          <a:p>
            <a:pPr algn="just"/>
            <a:r>
              <a:rPr lang="bg-BG" sz="2000" dirty="0">
                <a:solidFill>
                  <a:srgbClr val="3333CC"/>
                </a:solidFill>
                <a:latin typeface="Arial" pitchFamily="34" charset="0"/>
                <a:cs typeface="Arial" pitchFamily="34" charset="0"/>
              </a:rPr>
              <a:t>Висши кинематични </a:t>
            </a:r>
            <a:r>
              <a:rPr lang="bg-BG" sz="2000" dirty="0" err="1">
                <a:solidFill>
                  <a:srgbClr val="3333CC"/>
                </a:solidFill>
                <a:latin typeface="Arial" pitchFamily="34" charset="0"/>
                <a:cs typeface="Arial" pitchFamily="34" charset="0"/>
              </a:rPr>
              <a:t>двоици</a:t>
            </a:r>
            <a:r>
              <a:rPr lang="bg-BG" sz="2000" dirty="0">
                <a:solidFill>
                  <a:srgbClr val="3333CC"/>
                </a:solidFill>
                <a:latin typeface="Arial" pitchFamily="34" charset="0"/>
                <a:cs typeface="Arial" pitchFamily="34" charset="0"/>
              </a:rPr>
              <a:t> </a:t>
            </a:r>
            <a:r>
              <a:rPr lang="bg-BG" sz="2000" dirty="0">
                <a:latin typeface="Arial" pitchFamily="34" charset="0"/>
                <a:cs typeface="Arial" pitchFamily="34" charset="0"/>
              </a:rPr>
              <a:t>са тези, при които допирането на телата, образуващи двоицата, е </a:t>
            </a:r>
            <a:r>
              <a:rPr lang="bg-BG" sz="2000" dirty="0">
                <a:solidFill>
                  <a:srgbClr val="3333CC"/>
                </a:solidFill>
                <a:latin typeface="Arial" pitchFamily="34" charset="0"/>
                <a:cs typeface="Arial" pitchFamily="34" charset="0"/>
              </a:rPr>
              <a:t>по линия или в точка</a:t>
            </a:r>
            <a:r>
              <a:rPr lang="bg-BG" sz="2000" dirty="0">
                <a:latin typeface="Arial" pitchFamily="34" charset="0"/>
                <a:cs typeface="Arial" pitchFamily="34" charset="0"/>
              </a:rPr>
              <a:t>. Сред тях най-разпространени са гърбичните и зъбните контурни двоици.</a:t>
            </a:r>
            <a:endParaRPr lang="en-US" sz="2000" dirty="0">
              <a:latin typeface="Arial" pitchFamily="34" charset="0"/>
              <a:cs typeface="Arial" pitchFamily="34" charset="0"/>
            </a:endParaRPr>
          </a:p>
          <a:p>
            <a:endParaRPr lang="bg-BG" sz="2000" dirty="0">
              <a:latin typeface="Arial" pitchFamily="34" charset="0"/>
              <a:cs typeface="Arial" pitchFamily="34" charset="0"/>
            </a:endParaRPr>
          </a:p>
          <a:p>
            <a:pPr algn="just"/>
            <a:r>
              <a:rPr lang="bg-BG" sz="2000" dirty="0">
                <a:solidFill>
                  <a:srgbClr val="3333CC"/>
                </a:solidFill>
                <a:latin typeface="Arial" pitchFamily="34" charset="0"/>
                <a:cs typeface="Arial" pitchFamily="34" charset="0"/>
              </a:rPr>
              <a:t>Затварянето на кинематичните </a:t>
            </a:r>
            <a:r>
              <a:rPr lang="bg-BG" sz="2000" dirty="0" err="1">
                <a:solidFill>
                  <a:srgbClr val="3333CC"/>
                </a:solidFill>
                <a:latin typeface="Arial" pitchFamily="34" charset="0"/>
                <a:cs typeface="Arial" pitchFamily="34" charset="0"/>
              </a:rPr>
              <a:t>двоици</a:t>
            </a:r>
            <a:r>
              <a:rPr lang="bg-BG" sz="2000" dirty="0">
                <a:solidFill>
                  <a:srgbClr val="3333CC"/>
                </a:solidFill>
                <a:latin typeface="Arial" pitchFamily="34" charset="0"/>
                <a:cs typeface="Arial" pitchFamily="34" charset="0"/>
              </a:rPr>
              <a:t> </a:t>
            </a:r>
            <a:r>
              <a:rPr lang="bg-BG" sz="2000" dirty="0">
                <a:latin typeface="Arial" pitchFamily="34" charset="0"/>
                <a:cs typeface="Arial" pitchFamily="34" charset="0"/>
              </a:rPr>
              <a:t>(осигуряването на постоянен контакт (допиране) между телата, образуващи двоицата) може да бъде силово, когато се осъществява от външна сила (тегловна, пружинна, електромагнитна), или геометрично, когато се осигурява от геометричните форми на двоиците. </a:t>
            </a:r>
            <a:endParaRPr lang="en-US" sz="2000" dirty="0">
              <a:latin typeface="Arial" pitchFamily="34" charset="0"/>
              <a:cs typeface="Arial" pitchFamily="34" charset="0"/>
            </a:endParaRPr>
          </a:p>
          <a:p>
            <a:endParaRPr lang="bg-BG" sz="2000" dirty="0">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BFE999D1-F9A4-4778-B8C7-0170286633BE}" type="slidenum">
              <a:rPr lang="bg-BG" smtClean="0"/>
              <a:pPr/>
              <a:t>19</a:t>
            </a:fld>
            <a:endParaRPr lang="bg-BG"/>
          </a:p>
        </p:txBody>
      </p:sp>
      <p:pic>
        <p:nvPicPr>
          <p:cNvPr id="5" name="Picture 4" descr="Logo-TU-blue-3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2844" y="214290"/>
            <a:ext cx="714380" cy="7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468313" y="260350"/>
            <a:ext cx="8229600" cy="954072"/>
          </a:xfrm>
        </p:spPr>
        <p:txBody>
          <a:bodyPr/>
          <a:lstStyle/>
          <a:p>
            <a:r>
              <a:rPr lang="bg-BG" sz="2200" b="1" dirty="0">
                <a:solidFill>
                  <a:srgbClr val="C00000"/>
                </a:solidFill>
                <a:effectLst/>
                <a:latin typeface="Arial" pitchFamily="34" charset="0"/>
                <a:cs typeface="Arial" pitchFamily="34" charset="0"/>
              </a:rPr>
              <a:t>Кратка характеристика на курса</a:t>
            </a:r>
            <a:br>
              <a:rPr lang="bg-BG" sz="2200" b="1" dirty="0">
                <a:solidFill>
                  <a:srgbClr val="C00000"/>
                </a:solidFill>
                <a:effectLst/>
                <a:latin typeface="Arial" pitchFamily="34" charset="0"/>
                <a:cs typeface="Arial" pitchFamily="34" charset="0"/>
              </a:rPr>
            </a:br>
            <a:r>
              <a:rPr lang="bg-BG" sz="2200" dirty="0">
                <a:solidFill>
                  <a:srgbClr val="C00000"/>
                </a:solidFill>
                <a:effectLst/>
                <a:latin typeface="Arial" pitchFamily="34" charset="0"/>
                <a:cs typeface="Arial" pitchFamily="34" charset="0"/>
              </a:rPr>
              <a:t>		(съгласно учебния план)</a:t>
            </a:r>
            <a:br>
              <a:rPr lang="en-GB" sz="2200" dirty="0">
                <a:solidFill>
                  <a:srgbClr val="C00000"/>
                </a:solidFill>
                <a:effectLst/>
                <a:latin typeface="Arial" pitchFamily="34" charset="0"/>
                <a:cs typeface="Arial" pitchFamily="34" charset="0"/>
              </a:rPr>
            </a:br>
            <a:endParaRPr lang="bg-BG" sz="2200" dirty="0">
              <a:solidFill>
                <a:srgbClr val="C00000"/>
              </a:solidFill>
              <a:effectLst/>
              <a:latin typeface="Arial" pitchFamily="34" charset="0"/>
              <a:ea typeface="Arial Unicode MS" panose="020B0604020202020204" pitchFamily="34" charset="-128"/>
              <a:cs typeface="Arial" pitchFamily="34" charset="0"/>
            </a:endParaRPr>
          </a:p>
        </p:txBody>
      </p:sp>
      <p:sp>
        <p:nvSpPr>
          <p:cNvPr id="105475" name="Rectangle 3"/>
          <p:cNvSpPr>
            <a:spLocks noGrp="1" noChangeArrowheads="1"/>
          </p:cNvSpPr>
          <p:nvPr>
            <p:ph type="body" idx="1"/>
          </p:nvPr>
        </p:nvSpPr>
        <p:spPr>
          <a:xfrm>
            <a:off x="468313" y="1357298"/>
            <a:ext cx="8229600" cy="4767277"/>
          </a:xfrm>
        </p:spPr>
        <p:txBody>
          <a:bodyPr/>
          <a:lstStyle/>
          <a:p>
            <a:pPr marL="355600" indent="-355600" algn="just">
              <a:buClr>
                <a:srgbClr val="C00000"/>
              </a:buClr>
              <a:buSzTx/>
              <a:buFont typeface="Wingdings" pitchFamily="2" charset="2"/>
              <a:buChar char="Ø"/>
            </a:pPr>
            <a:r>
              <a:rPr lang="bg-BG" sz="2400" dirty="0"/>
              <a:t>Лекции – 30 часа</a:t>
            </a:r>
            <a:endParaRPr lang="en-US" sz="2400" dirty="0"/>
          </a:p>
          <a:p>
            <a:pPr marL="355600" indent="-355600" algn="just">
              <a:buClr>
                <a:srgbClr val="C00000"/>
              </a:buClr>
              <a:buSzTx/>
              <a:buNone/>
            </a:pPr>
            <a:endParaRPr lang="en-US" sz="2400" dirty="0">
              <a:latin typeface="Arial Unicode MS" panose="020B0604020202020204" pitchFamily="34" charset="-128"/>
              <a:ea typeface="Arial Unicode MS" panose="020B0604020202020204" pitchFamily="34" charset="-128"/>
              <a:cs typeface="Arial Unicode MS" panose="020B0604020202020204" pitchFamily="34" charset="-128"/>
            </a:endParaRPr>
          </a:p>
          <a:p>
            <a:pPr>
              <a:buClr>
                <a:srgbClr val="C00000"/>
              </a:buClr>
              <a:buFont typeface="Wingdings" pitchFamily="2" charset="2"/>
              <a:buChar char="Ø"/>
            </a:pPr>
            <a:r>
              <a:rPr lang="bg-BG" sz="2400" dirty="0"/>
              <a:t>Лабораторни упражнения – 15 часа, </a:t>
            </a:r>
          </a:p>
          <a:p>
            <a:pPr marL="0" indent="0">
              <a:buClr>
                <a:srgbClr val="C00000"/>
              </a:buClr>
              <a:buNone/>
            </a:pPr>
            <a:endParaRPr lang="bg-BG" sz="2400" dirty="0"/>
          </a:p>
          <a:p>
            <a:pPr marL="0" indent="0">
              <a:buClr>
                <a:srgbClr val="C00000"/>
              </a:buClr>
              <a:buNone/>
            </a:pPr>
            <a:r>
              <a:rPr lang="bg-BG" sz="2400" dirty="0"/>
              <a:t>Преподаватели: Ивайло Благов; Владимир Каменов</a:t>
            </a:r>
          </a:p>
          <a:p>
            <a:pPr marL="457200" indent="-457200">
              <a:buClr>
                <a:srgbClr val="C00000"/>
              </a:buClr>
              <a:buNone/>
            </a:pPr>
            <a:r>
              <a:rPr lang="bg-BG" sz="2400" dirty="0"/>
              <a:t>		</a:t>
            </a:r>
          </a:p>
          <a:p>
            <a:pPr marL="355600" indent="-355600" algn="just">
              <a:buClr>
                <a:srgbClr val="C00000"/>
              </a:buClr>
              <a:buSzTx/>
              <a:buFont typeface="Wingdings" pitchFamily="2" charset="2"/>
              <a:buChar char="Ø"/>
            </a:pPr>
            <a:endParaRPr lang="en-US" sz="2200" dirty="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lgn="just">
              <a:buClr>
                <a:srgbClr val="C00000"/>
              </a:buClr>
              <a:buSzTx/>
              <a:buNone/>
            </a:pPr>
            <a:endParaRPr lang="en-US" sz="2400" dirty="0">
              <a:latin typeface="Arial Unicode MS" panose="020B0604020202020204" pitchFamily="34" charset="-128"/>
              <a:ea typeface="Arial Unicode MS" panose="020B0604020202020204" pitchFamily="34" charset="-128"/>
              <a:cs typeface="Arial Unicode MS" panose="020B0604020202020204" pitchFamily="34" charset="-128"/>
            </a:endParaRPr>
          </a:p>
          <a:p>
            <a:pPr marL="355600" indent="-355600" algn="just">
              <a:buClr>
                <a:srgbClr val="C00000"/>
              </a:buClr>
              <a:buSzTx/>
              <a:buFont typeface="Wingdings" pitchFamily="2" charset="2"/>
              <a:buChar char="Ø"/>
            </a:pPr>
            <a:r>
              <a:rPr lang="bg-BG" sz="2400" dirty="0"/>
              <a:t>Изпит – текуща оценка, формирана от оценка от лабораторни протоколи и писмен тест</a:t>
            </a:r>
            <a:endParaRPr lang="en-GB" sz="2400" dirty="0"/>
          </a:p>
          <a:p>
            <a:pPr marL="355600" indent="-355600" algn="just">
              <a:buClr>
                <a:srgbClr val="C00000"/>
              </a:buClr>
              <a:buSzTx/>
              <a:buNone/>
            </a:pPr>
            <a:endParaRPr lang="bg-BG" sz="22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2" name="Slide Number Placeholder 1"/>
          <p:cNvSpPr>
            <a:spLocks noGrp="1"/>
          </p:cNvSpPr>
          <p:nvPr>
            <p:ph type="sldNum" sz="quarter" idx="12"/>
          </p:nvPr>
        </p:nvSpPr>
        <p:spPr/>
        <p:txBody>
          <a:bodyPr/>
          <a:lstStyle/>
          <a:p>
            <a:fld id="{BFE999D1-F9A4-4778-B8C7-0170286633BE}" type="slidenum">
              <a:rPr lang="bg-BG" smtClean="0"/>
              <a:pPr/>
              <a:t>2</a:t>
            </a:fld>
            <a:endParaRPr lang="bg-BG"/>
          </a:p>
        </p:txBody>
      </p:sp>
      <p:pic>
        <p:nvPicPr>
          <p:cNvPr id="5" name="Picture 4" descr="Logo-TU-blue-3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2844" y="142852"/>
            <a:ext cx="714380" cy="7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52"/>
            <a:ext cx="8229600" cy="714380"/>
          </a:xfrm>
        </p:spPr>
        <p:txBody>
          <a:bodyPr/>
          <a:lstStyle/>
          <a:p>
            <a:r>
              <a:rPr lang="bg-BG" sz="2000" dirty="0">
                <a:solidFill>
                  <a:srgbClr val="C00000"/>
                </a:solidFill>
                <a:latin typeface="Arial" pitchFamily="34" charset="0"/>
                <a:cs typeface="Arial" pitchFamily="34" charset="0"/>
              </a:rPr>
              <a:t>Низши кинематични двоици – контактът между елементите на двоицата е по повърхнина</a:t>
            </a:r>
          </a:p>
        </p:txBody>
      </p:sp>
      <p:sp>
        <p:nvSpPr>
          <p:cNvPr id="4" name="Slide Number Placeholder 3"/>
          <p:cNvSpPr>
            <a:spLocks noGrp="1"/>
          </p:cNvSpPr>
          <p:nvPr>
            <p:ph type="sldNum" sz="quarter" idx="12"/>
          </p:nvPr>
        </p:nvSpPr>
        <p:spPr/>
        <p:txBody>
          <a:bodyPr/>
          <a:lstStyle/>
          <a:p>
            <a:fld id="{BFE999D1-F9A4-4778-B8C7-0170286633BE}" type="slidenum">
              <a:rPr lang="bg-BG" smtClean="0"/>
              <a:pPr/>
              <a:t>20</a:t>
            </a:fld>
            <a:endParaRPr lang="bg-BG"/>
          </a:p>
        </p:txBody>
      </p:sp>
      <p:pic>
        <p:nvPicPr>
          <p:cNvPr id="194562" name="Picture 2"/>
          <p:cNvPicPr>
            <a:picLocks noChangeAspect="1" noChangeArrowheads="1"/>
          </p:cNvPicPr>
          <p:nvPr/>
        </p:nvPicPr>
        <p:blipFill>
          <a:blip r:embed="rId2"/>
          <a:srcRect/>
          <a:stretch>
            <a:fillRect/>
          </a:stretch>
        </p:blipFill>
        <p:spPr bwMode="auto">
          <a:xfrm>
            <a:off x="-4389" y="1428736"/>
            <a:ext cx="9148389" cy="5143536"/>
          </a:xfrm>
          <a:prstGeom prst="rect">
            <a:avLst/>
          </a:prstGeom>
          <a:noFill/>
          <a:ln w="9525">
            <a:noFill/>
            <a:miter lim="800000"/>
            <a:headEnd/>
            <a:tailEnd/>
          </a:ln>
          <a:effectLst/>
        </p:spPr>
      </p:pic>
      <p:pic>
        <p:nvPicPr>
          <p:cNvPr id="5" name="Picture 4" descr="Logo-TU-blue-3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2844" y="142852"/>
            <a:ext cx="714380" cy="7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28670"/>
          </a:xfrm>
        </p:spPr>
        <p:txBody>
          <a:bodyPr/>
          <a:lstStyle/>
          <a:p>
            <a:r>
              <a:rPr lang="bg-BG" sz="2000" dirty="0">
                <a:solidFill>
                  <a:srgbClr val="C00000"/>
                </a:solidFill>
                <a:latin typeface="Arial" pitchFamily="34" charset="0"/>
                <a:cs typeface="Arial" pitchFamily="34" charset="0"/>
              </a:rPr>
              <a:t>Степени на свобода на кинематични </a:t>
            </a:r>
            <a:r>
              <a:rPr lang="bg-BG" sz="2000" dirty="0" err="1">
                <a:solidFill>
                  <a:srgbClr val="C00000"/>
                </a:solidFill>
                <a:latin typeface="Arial" pitchFamily="34" charset="0"/>
                <a:cs typeface="Arial" pitchFamily="34" charset="0"/>
              </a:rPr>
              <a:t>двоици</a:t>
            </a:r>
            <a:r>
              <a:rPr lang="bg-BG" sz="2000" dirty="0">
                <a:solidFill>
                  <a:srgbClr val="C00000"/>
                </a:solidFill>
                <a:latin typeface="Arial" pitchFamily="34" charset="0"/>
                <a:cs typeface="Arial" pitchFamily="34" charset="0"/>
              </a:rPr>
              <a:t> - класификация</a:t>
            </a:r>
            <a:endParaRPr lang="bg-BG" sz="2000" dirty="0">
              <a:solidFill>
                <a:srgbClr val="C00000"/>
              </a:solidFill>
            </a:endParaRPr>
          </a:p>
        </p:txBody>
      </p:sp>
      <p:sp>
        <p:nvSpPr>
          <p:cNvPr id="4" name="Slide Number Placeholder 3"/>
          <p:cNvSpPr>
            <a:spLocks noGrp="1"/>
          </p:cNvSpPr>
          <p:nvPr>
            <p:ph type="sldNum" sz="quarter" idx="12"/>
          </p:nvPr>
        </p:nvSpPr>
        <p:spPr/>
        <p:txBody>
          <a:bodyPr/>
          <a:lstStyle/>
          <a:p>
            <a:fld id="{BFE999D1-F9A4-4778-B8C7-0170286633BE}" type="slidenum">
              <a:rPr lang="bg-BG" smtClean="0"/>
              <a:pPr/>
              <a:t>21</a:t>
            </a:fld>
            <a:endParaRPr lang="bg-BG"/>
          </a:p>
        </p:txBody>
      </p:sp>
      <p:pic>
        <p:nvPicPr>
          <p:cNvPr id="195586" name="Picture 2"/>
          <p:cNvPicPr>
            <a:picLocks noChangeAspect="1" noChangeArrowheads="1"/>
          </p:cNvPicPr>
          <p:nvPr/>
        </p:nvPicPr>
        <p:blipFill>
          <a:blip r:embed="rId2"/>
          <a:srcRect/>
          <a:stretch>
            <a:fillRect/>
          </a:stretch>
        </p:blipFill>
        <p:spPr bwMode="auto">
          <a:xfrm>
            <a:off x="0" y="1268760"/>
            <a:ext cx="9144000" cy="5086120"/>
          </a:xfrm>
          <a:prstGeom prst="rect">
            <a:avLst/>
          </a:prstGeom>
          <a:noFill/>
          <a:ln w="9525">
            <a:noFill/>
            <a:miter lim="800000"/>
            <a:headEnd/>
            <a:tailEnd/>
          </a:ln>
          <a:effectLst/>
        </p:spPr>
      </p:pic>
      <p:pic>
        <p:nvPicPr>
          <p:cNvPr id="5" name="Picture 4" descr="Logo-TU-blue-3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2844" y="142852"/>
            <a:ext cx="714380" cy="7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142852"/>
            <a:ext cx="8229600" cy="725470"/>
          </a:xfrm>
        </p:spPr>
        <p:txBody>
          <a:bodyPr/>
          <a:lstStyle/>
          <a:p>
            <a:r>
              <a:rPr lang="bg-BG" sz="2000" dirty="0">
                <a:solidFill>
                  <a:srgbClr val="C00000"/>
                </a:solidFill>
                <a:latin typeface="Arial" pitchFamily="34" charset="0"/>
                <a:cs typeface="Arial" pitchFamily="34" charset="0"/>
              </a:rPr>
              <a:t>Висши кинематични двоици – контактът между елементите на двоицата е в линия, или точка.</a:t>
            </a:r>
            <a:endParaRPr lang="bg-BG" sz="2000" dirty="0">
              <a:solidFill>
                <a:srgbClr val="C00000"/>
              </a:solidFill>
            </a:endParaRPr>
          </a:p>
        </p:txBody>
      </p:sp>
      <p:sp>
        <p:nvSpPr>
          <p:cNvPr id="4" name="Slide Number Placeholder 3"/>
          <p:cNvSpPr>
            <a:spLocks noGrp="1"/>
          </p:cNvSpPr>
          <p:nvPr>
            <p:ph type="sldNum" sz="quarter" idx="12"/>
          </p:nvPr>
        </p:nvSpPr>
        <p:spPr/>
        <p:txBody>
          <a:bodyPr/>
          <a:lstStyle/>
          <a:p>
            <a:fld id="{BFE999D1-F9A4-4778-B8C7-0170286633BE}" type="slidenum">
              <a:rPr lang="bg-BG" smtClean="0"/>
              <a:pPr/>
              <a:t>22</a:t>
            </a:fld>
            <a:endParaRPr lang="bg-BG"/>
          </a:p>
        </p:txBody>
      </p:sp>
      <p:pic>
        <p:nvPicPr>
          <p:cNvPr id="197634" name="Picture 2"/>
          <p:cNvPicPr>
            <a:picLocks noChangeAspect="1" noChangeArrowheads="1"/>
          </p:cNvPicPr>
          <p:nvPr/>
        </p:nvPicPr>
        <p:blipFill>
          <a:blip r:embed="rId2"/>
          <a:srcRect/>
          <a:stretch>
            <a:fillRect/>
          </a:stretch>
        </p:blipFill>
        <p:spPr bwMode="auto">
          <a:xfrm>
            <a:off x="42834" y="1483659"/>
            <a:ext cx="9144000" cy="4993341"/>
          </a:xfrm>
          <a:prstGeom prst="rect">
            <a:avLst/>
          </a:prstGeom>
          <a:noFill/>
          <a:ln w="9525">
            <a:noFill/>
            <a:miter lim="800000"/>
            <a:headEnd/>
            <a:tailEnd/>
          </a:ln>
          <a:effectLst/>
        </p:spPr>
      </p:pic>
      <p:pic>
        <p:nvPicPr>
          <p:cNvPr id="5" name="Picture 4" descr="Logo-TU-blue-3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2844" y="214290"/>
            <a:ext cx="714380" cy="7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224" y="274638"/>
            <a:ext cx="7829576" cy="725470"/>
          </a:xfrm>
        </p:spPr>
        <p:txBody>
          <a:bodyPr/>
          <a:lstStyle/>
          <a:p>
            <a:r>
              <a:rPr lang="ru-RU" sz="2000" dirty="0">
                <a:solidFill>
                  <a:srgbClr val="C00000"/>
                </a:solidFill>
                <a:effectLst/>
                <a:latin typeface="Arial" panose="020B0604020202020204" pitchFamily="34" charset="0"/>
              </a:rPr>
              <a:t>Кинематични вериги. </a:t>
            </a:r>
            <a:r>
              <a:rPr lang="ru-RU" sz="2000" dirty="0" err="1">
                <a:solidFill>
                  <a:srgbClr val="C00000"/>
                </a:solidFill>
                <a:effectLst/>
                <a:latin typeface="Arial" panose="020B0604020202020204" pitchFamily="34" charset="0"/>
              </a:rPr>
              <a:t>Механизъм</a:t>
            </a:r>
            <a:r>
              <a:rPr lang="ru-RU" sz="2000" dirty="0">
                <a:solidFill>
                  <a:srgbClr val="C00000"/>
                </a:solidFill>
                <a:effectLst/>
                <a:latin typeface="Arial" panose="020B0604020202020204" pitchFamily="34" charset="0"/>
              </a:rPr>
              <a:t>. Степени на свобода на </a:t>
            </a:r>
            <a:r>
              <a:rPr lang="ru-RU" sz="2000" dirty="0" err="1">
                <a:solidFill>
                  <a:srgbClr val="C00000"/>
                </a:solidFill>
                <a:effectLst/>
                <a:latin typeface="Arial" panose="020B0604020202020204" pitchFamily="34" charset="0"/>
              </a:rPr>
              <a:t>равнинни</a:t>
            </a:r>
            <a:r>
              <a:rPr lang="ru-RU" sz="2000" dirty="0">
                <a:solidFill>
                  <a:srgbClr val="C00000"/>
                </a:solidFill>
                <a:effectLst/>
                <a:latin typeface="Arial" panose="020B0604020202020204" pitchFamily="34" charset="0"/>
              </a:rPr>
              <a:t> </a:t>
            </a:r>
            <a:r>
              <a:rPr lang="ru-RU" sz="2000" dirty="0" err="1">
                <a:solidFill>
                  <a:srgbClr val="C00000"/>
                </a:solidFill>
                <a:effectLst/>
                <a:latin typeface="Arial" panose="020B0604020202020204" pitchFamily="34" charset="0"/>
              </a:rPr>
              <a:t>механизми</a:t>
            </a:r>
            <a:br>
              <a:rPr lang="ru-RU" sz="2000" dirty="0">
                <a:solidFill>
                  <a:srgbClr val="000099"/>
                </a:solidFill>
                <a:effectLst/>
                <a:latin typeface="Arial" panose="020B0604020202020204" pitchFamily="34" charset="0"/>
              </a:rPr>
            </a:br>
            <a:endParaRPr lang="bg-BG" sz="2000" dirty="0">
              <a:effectLst/>
            </a:endParaRPr>
          </a:p>
        </p:txBody>
      </p:sp>
      <p:sp>
        <p:nvSpPr>
          <p:cNvPr id="3" name="Content Placeholder 2"/>
          <p:cNvSpPr>
            <a:spLocks noGrp="1"/>
          </p:cNvSpPr>
          <p:nvPr>
            <p:ph idx="1"/>
          </p:nvPr>
        </p:nvSpPr>
        <p:spPr>
          <a:xfrm>
            <a:off x="457200" y="1000108"/>
            <a:ext cx="8229600" cy="5095892"/>
          </a:xfrm>
        </p:spPr>
        <p:txBody>
          <a:bodyPr/>
          <a:lstStyle/>
          <a:p>
            <a:pPr algn="just">
              <a:buClr>
                <a:srgbClr val="3333CC"/>
              </a:buClr>
              <a:buFont typeface="Wingdings" pitchFamily="2" charset="2"/>
              <a:buChar char="v"/>
            </a:pPr>
            <a:r>
              <a:rPr lang="bg-BG" sz="1800" dirty="0">
                <a:solidFill>
                  <a:srgbClr val="3333CC"/>
                </a:solidFill>
                <a:latin typeface="Arial" pitchFamily="34" charset="0"/>
                <a:cs typeface="Arial" pitchFamily="34" charset="0"/>
              </a:rPr>
              <a:t>Звено на механизъм </a:t>
            </a:r>
            <a:r>
              <a:rPr lang="bg-BG" sz="1800" dirty="0">
                <a:latin typeface="Arial" pitchFamily="34" charset="0"/>
                <a:cs typeface="Arial" pitchFamily="34" charset="0"/>
              </a:rPr>
              <a:t>се нарича всяко едно от телата на механизма, носещо елементи на една или на няколко кинематични </a:t>
            </a:r>
            <a:r>
              <a:rPr lang="bg-BG" sz="1800" dirty="0" err="1">
                <a:latin typeface="Arial" pitchFamily="34" charset="0"/>
                <a:cs typeface="Arial" pitchFamily="34" charset="0"/>
              </a:rPr>
              <a:t>двоици</a:t>
            </a:r>
            <a:r>
              <a:rPr lang="en-US" sz="1800" dirty="0">
                <a:latin typeface="Arial" pitchFamily="34" charset="0"/>
                <a:cs typeface="Arial" pitchFamily="34" charset="0"/>
              </a:rPr>
              <a:t>.</a:t>
            </a:r>
            <a:endParaRPr lang="bg-BG" sz="1800" dirty="0">
              <a:latin typeface="Arial" pitchFamily="34" charset="0"/>
              <a:cs typeface="Arial" pitchFamily="34" charset="0"/>
            </a:endParaRPr>
          </a:p>
          <a:p>
            <a:pPr algn="just">
              <a:buClr>
                <a:srgbClr val="3333CC"/>
              </a:buClr>
              <a:buFont typeface="Wingdings" pitchFamily="2" charset="2"/>
              <a:buChar char="v"/>
            </a:pPr>
            <a:r>
              <a:rPr lang="bg-BG" sz="1800" dirty="0">
                <a:solidFill>
                  <a:srgbClr val="3333CC"/>
                </a:solidFill>
                <a:latin typeface="Arial" pitchFamily="34" charset="0"/>
                <a:cs typeface="Arial" pitchFamily="34" charset="0"/>
              </a:rPr>
              <a:t>Стойка на механизъм </a:t>
            </a:r>
            <a:r>
              <a:rPr lang="bg-BG" sz="1800" dirty="0">
                <a:latin typeface="Arial" pitchFamily="34" charset="0"/>
                <a:cs typeface="Arial" pitchFamily="34" charset="0"/>
              </a:rPr>
              <a:t>(стойка) се нарича звеното, прието за неподвижно.</a:t>
            </a:r>
          </a:p>
          <a:p>
            <a:pPr algn="just">
              <a:buClr>
                <a:srgbClr val="3333CC"/>
              </a:buClr>
              <a:buFont typeface="Wingdings" pitchFamily="2" charset="2"/>
              <a:buChar char="v"/>
            </a:pPr>
            <a:r>
              <a:rPr lang="bg-BG" sz="1800" dirty="0">
                <a:solidFill>
                  <a:srgbClr val="3333CC"/>
                </a:solidFill>
                <a:latin typeface="Arial" pitchFamily="34" charset="0"/>
                <a:cs typeface="Arial" pitchFamily="34" charset="0"/>
              </a:rPr>
              <a:t>Входно (водещо, задвижващо) звено </a:t>
            </a:r>
            <a:r>
              <a:rPr lang="bg-BG" sz="1800" dirty="0">
                <a:latin typeface="Arial" pitchFamily="34" charset="0"/>
                <a:cs typeface="Arial" pitchFamily="34" charset="0"/>
              </a:rPr>
              <a:t>или съкратено </a:t>
            </a:r>
            <a:r>
              <a:rPr lang="bg-BG" sz="1800" dirty="0">
                <a:solidFill>
                  <a:srgbClr val="3333CC"/>
                </a:solidFill>
                <a:latin typeface="Arial" pitchFamily="34" charset="0"/>
                <a:cs typeface="Arial" pitchFamily="34" charset="0"/>
              </a:rPr>
              <a:t>вход</a:t>
            </a:r>
            <a:r>
              <a:rPr lang="bg-BG" sz="1800" dirty="0">
                <a:latin typeface="Arial" pitchFamily="34" charset="0"/>
                <a:cs typeface="Arial" pitchFamily="34" charset="0"/>
              </a:rPr>
              <a:t> е звеното, посредством което механизмът се задвижва.</a:t>
            </a:r>
          </a:p>
          <a:p>
            <a:pPr algn="just">
              <a:buClr>
                <a:srgbClr val="3333CC"/>
              </a:buClr>
              <a:buFont typeface="Wingdings" pitchFamily="2" charset="2"/>
              <a:buChar char="v"/>
            </a:pPr>
            <a:r>
              <a:rPr lang="bg-BG" sz="1800" dirty="0">
                <a:solidFill>
                  <a:srgbClr val="3333CC"/>
                </a:solidFill>
                <a:latin typeface="Arial" pitchFamily="34" charset="0"/>
                <a:cs typeface="Arial" pitchFamily="34" charset="0"/>
              </a:rPr>
              <a:t>Изходно (</a:t>
            </a:r>
            <a:r>
              <a:rPr lang="bg-BG" sz="1800" dirty="0" err="1">
                <a:solidFill>
                  <a:srgbClr val="3333CC"/>
                </a:solidFill>
                <a:latin typeface="Arial" pitchFamily="34" charset="0"/>
                <a:cs typeface="Arial" pitchFamily="34" charset="0"/>
              </a:rPr>
              <a:t>водимо</a:t>
            </a:r>
            <a:r>
              <a:rPr lang="bg-BG" sz="1800" dirty="0">
                <a:solidFill>
                  <a:srgbClr val="3333CC"/>
                </a:solidFill>
                <a:latin typeface="Arial" pitchFamily="34" charset="0"/>
                <a:cs typeface="Arial" pitchFamily="34" charset="0"/>
              </a:rPr>
              <a:t>, задвижвано, изпълнително) </a:t>
            </a:r>
            <a:r>
              <a:rPr lang="bg-BG" sz="1800" dirty="0">
                <a:latin typeface="Arial" pitchFamily="34" charset="0"/>
                <a:cs typeface="Arial" pitchFamily="34" charset="0"/>
              </a:rPr>
              <a:t>или съкратено </a:t>
            </a:r>
            <a:r>
              <a:rPr lang="bg-BG" sz="1800" dirty="0">
                <a:solidFill>
                  <a:srgbClr val="3333CC"/>
                </a:solidFill>
                <a:latin typeface="Arial" pitchFamily="34" charset="0"/>
                <a:cs typeface="Arial" pitchFamily="34" charset="0"/>
              </a:rPr>
              <a:t>изход</a:t>
            </a:r>
            <a:r>
              <a:rPr lang="bg-BG" sz="1800" dirty="0">
                <a:latin typeface="Arial" pitchFamily="34" charset="0"/>
                <a:cs typeface="Arial" pitchFamily="34" charset="0"/>
              </a:rPr>
              <a:t> е звено, от което се получават необходимите движения и сили.</a:t>
            </a:r>
          </a:p>
          <a:p>
            <a:pPr algn="just">
              <a:buClr>
                <a:srgbClr val="3333CC"/>
              </a:buClr>
              <a:buFont typeface="Wingdings" pitchFamily="2" charset="2"/>
              <a:buChar char="v"/>
            </a:pPr>
            <a:r>
              <a:rPr lang="bg-BG" sz="1800" dirty="0">
                <a:solidFill>
                  <a:srgbClr val="3333CC"/>
                </a:solidFill>
                <a:latin typeface="Arial" pitchFamily="34" charset="0"/>
                <a:cs typeface="Arial" pitchFamily="34" charset="0"/>
              </a:rPr>
              <a:t>Коляно</a:t>
            </a:r>
            <a:r>
              <a:rPr lang="bg-BG" sz="1800" dirty="0">
                <a:solidFill>
                  <a:srgbClr val="FF0000"/>
                </a:solidFill>
                <a:latin typeface="Arial" pitchFamily="34" charset="0"/>
                <a:cs typeface="Arial" pitchFamily="34" charset="0"/>
              </a:rPr>
              <a:t> </a:t>
            </a:r>
            <a:r>
              <a:rPr lang="bg-BG" sz="1800" dirty="0">
                <a:latin typeface="Arial" pitchFamily="34" charset="0"/>
                <a:cs typeface="Arial" pitchFamily="34" charset="0"/>
              </a:rPr>
              <a:t>се нарича звено, образуващо въртящи </a:t>
            </a:r>
            <a:r>
              <a:rPr lang="bg-BG" sz="1800" dirty="0" err="1">
                <a:latin typeface="Arial" pitchFamily="34" charset="0"/>
                <a:cs typeface="Arial" pitchFamily="34" charset="0"/>
              </a:rPr>
              <a:t>двоици</a:t>
            </a:r>
            <a:r>
              <a:rPr lang="bg-BG" sz="1800" dirty="0">
                <a:latin typeface="Arial" pitchFamily="34" charset="0"/>
                <a:cs typeface="Arial" pitchFamily="34" charset="0"/>
              </a:rPr>
              <a:t> с подвижно звено и със стойката, което може да се превърта около неподвижната си ос.</a:t>
            </a:r>
          </a:p>
          <a:p>
            <a:pPr algn="just">
              <a:buClr>
                <a:srgbClr val="3333CC"/>
              </a:buClr>
              <a:buFont typeface="Wingdings" pitchFamily="2" charset="2"/>
              <a:buChar char="v"/>
            </a:pPr>
            <a:r>
              <a:rPr lang="bg-BG" sz="1800" dirty="0">
                <a:solidFill>
                  <a:srgbClr val="3333CC"/>
                </a:solidFill>
                <a:latin typeface="Arial" pitchFamily="34" charset="0"/>
                <a:cs typeface="Arial" pitchFamily="34" charset="0"/>
              </a:rPr>
              <a:t>Кобилица</a:t>
            </a:r>
            <a:r>
              <a:rPr lang="bg-BG" sz="1800" dirty="0">
                <a:latin typeface="Arial" pitchFamily="34" charset="0"/>
                <a:cs typeface="Arial" pitchFamily="34" charset="0"/>
              </a:rPr>
              <a:t> е звено, образуващо въртящи </a:t>
            </a:r>
            <a:r>
              <a:rPr lang="bg-BG" sz="1800" dirty="0" err="1">
                <a:latin typeface="Arial" pitchFamily="34" charset="0"/>
                <a:cs typeface="Arial" pitchFamily="34" charset="0"/>
              </a:rPr>
              <a:t>двоици</a:t>
            </a:r>
            <a:r>
              <a:rPr lang="bg-BG" sz="1800" dirty="0">
                <a:latin typeface="Arial" pitchFamily="34" charset="0"/>
                <a:cs typeface="Arial" pitchFamily="34" charset="0"/>
              </a:rPr>
              <a:t> с подвижно звено и със стойката, което не може да се превърта около неподвижната си ос.</a:t>
            </a:r>
          </a:p>
          <a:p>
            <a:pPr algn="just">
              <a:buClr>
                <a:srgbClr val="3333CC"/>
              </a:buClr>
              <a:buFont typeface="Wingdings" pitchFamily="2" charset="2"/>
              <a:buChar char="v"/>
            </a:pPr>
            <a:r>
              <a:rPr lang="bg-BG" sz="1800" dirty="0">
                <a:solidFill>
                  <a:srgbClr val="3333CC"/>
                </a:solidFill>
                <a:latin typeface="Arial" pitchFamily="34" charset="0"/>
                <a:cs typeface="Arial" pitchFamily="34" charset="0"/>
              </a:rPr>
              <a:t>Кулиса</a:t>
            </a:r>
            <a:r>
              <a:rPr lang="bg-BG" sz="1800" dirty="0">
                <a:latin typeface="Arial" pitchFamily="34" charset="0"/>
                <a:cs typeface="Arial" pitchFamily="34" charset="0"/>
              </a:rPr>
              <a:t> се нарича звено, представляващо подвижна направляваща на плъзгаща двоица.</a:t>
            </a:r>
          </a:p>
          <a:p>
            <a:pPr algn="just">
              <a:buClr>
                <a:srgbClr val="3333CC"/>
              </a:buClr>
              <a:buFont typeface="Wingdings" pitchFamily="2" charset="2"/>
              <a:buChar char="v"/>
            </a:pPr>
            <a:r>
              <a:rPr lang="bg-BG" sz="1800" dirty="0">
                <a:solidFill>
                  <a:srgbClr val="3333CC"/>
                </a:solidFill>
                <a:latin typeface="Arial" pitchFamily="34" charset="0"/>
                <a:cs typeface="Arial" pitchFamily="34" charset="0"/>
              </a:rPr>
              <a:t>Плъзгач</a:t>
            </a:r>
            <a:r>
              <a:rPr lang="bg-BG" sz="1800" dirty="0">
                <a:latin typeface="Arial" pitchFamily="34" charset="0"/>
                <a:cs typeface="Arial" pitchFamily="34" charset="0"/>
              </a:rPr>
              <a:t> е звено, образуващо плъзгаща двоица с подвижна (кулиса) или неподвижна направляваща (стойка).</a:t>
            </a:r>
          </a:p>
          <a:p>
            <a:pPr algn="just">
              <a:buClr>
                <a:srgbClr val="3333CC"/>
              </a:buClr>
              <a:buFont typeface="Wingdings" pitchFamily="2" charset="2"/>
              <a:buChar char="v"/>
            </a:pPr>
            <a:r>
              <a:rPr lang="bg-BG" sz="1800" dirty="0">
                <a:solidFill>
                  <a:srgbClr val="3333CC"/>
                </a:solidFill>
                <a:latin typeface="Arial" pitchFamily="34" charset="0"/>
                <a:cs typeface="Arial" pitchFamily="34" charset="0"/>
              </a:rPr>
              <a:t>Мотовилка</a:t>
            </a:r>
            <a:r>
              <a:rPr lang="bg-BG" sz="1800" dirty="0">
                <a:latin typeface="Arial" pitchFamily="34" charset="0"/>
                <a:cs typeface="Arial" pitchFamily="34" charset="0"/>
              </a:rPr>
              <a:t> е звено, образуващо въртящи </a:t>
            </a:r>
            <a:r>
              <a:rPr lang="bg-BG" sz="1800" dirty="0" err="1">
                <a:latin typeface="Arial" pitchFamily="34" charset="0"/>
                <a:cs typeface="Arial" pitchFamily="34" charset="0"/>
              </a:rPr>
              <a:t>двоици</a:t>
            </a:r>
            <a:r>
              <a:rPr lang="bg-BG" sz="1800" dirty="0">
                <a:latin typeface="Arial" pitchFamily="34" charset="0"/>
                <a:cs typeface="Arial" pitchFamily="34" charset="0"/>
              </a:rPr>
              <a:t> с две подвижни звена.</a:t>
            </a:r>
          </a:p>
          <a:p>
            <a:pPr>
              <a:buClr>
                <a:srgbClr val="3333CC"/>
              </a:buClr>
              <a:buFont typeface="Wingdings" pitchFamily="2" charset="2"/>
              <a:buChar char="v"/>
            </a:pPr>
            <a:endParaRPr lang="bg-BG" sz="1800" dirty="0">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BFE999D1-F9A4-4778-B8C7-0170286633BE}" type="slidenum">
              <a:rPr lang="bg-BG" smtClean="0"/>
              <a:pPr/>
              <a:t>23</a:t>
            </a:fld>
            <a:endParaRPr lang="bg-BG"/>
          </a:p>
        </p:txBody>
      </p:sp>
      <p:pic>
        <p:nvPicPr>
          <p:cNvPr id="5" name="Picture 4" descr="Logo-TU-blue-3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2844" y="0"/>
            <a:ext cx="714380" cy="7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8662" y="274638"/>
            <a:ext cx="7758138" cy="654032"/>
          </a:xfrm>
        </p:spPr>
        <p:txBody>
          <a:bodyPr/>
          <a:lstStyle/>
          <a:p>
            <a:r>
              <a:rPr lang="ru-RU" sz="2000" dirty="0" err="1">
                <a:solidFill>
                  <a:srgbClr val="C00000"/>
                </a:solidFill>
                <a:latin typeface="Arial" panose="020B0604020202020204" pitchFamily="34" charset="0"/>
              </a:rPr>
              <a:t>Кинематични</a:t>
            </a:r>
            <a:r>
              <a:rPr lang="ru-RU" sz="2000" dirty="0">
                <a:solidFill>
                  <a:srgbClr val="C00000"/>
                </a:solidFill>
                <a:latin typeface="Arial" panose="020B0604020202020204" pitchFamily="34" charset="0"/>
              </a:rPr>
              <a:t> вериги. </a:t>
            </a:r>
            <a:r>
              <a:rPr lang="ru-RU" sz="2000" dirty="0" err="1">
                <a:solidFill>
                  <a:srgbClr val="C00000"/>
                </a:solidFill>
                <a:latin typeface="Arial" panose="020B0604020202020204" pitchFamily="34" charset="0"/>
              </a:rPr>
              <a:t>Механизъм</a:t>
            </a:r>
            <a:r>
              <a:rPr lang="ru-RU" sz="2000" dirty="0">
                <a:solidFill>
                  <a:srgbClr val="C00000"/>
                </a:solidFill>
                <a:latin typeface="Arial" panose="020B0604020202020204" pitchFamily="34" charset="0"/>
              </a:rPr>
              <a:t>. Степени на свобода на </a:t>
            </a:r>
            <a:r>
              <a:rPr lang="ru-RU" sz="2000" dirty="0" err="1">
                <a:solidFill>
                  <a:srgbClr val="C00000"/>
                </a:solidFill>
                <a:latin typeface="Arial" panose="020B0604020202020204" pitchFamily="34" charset="0"/>
              </a:rPr>
              <a:t>равнинни</a:t>
            </a:r>
            <a:r>
              <a:rPr lang="ru-RU" sz="2000" dirty="0">
                <a:solidFill>
                  <a:srgbClr val="C00000"/>
                </a:solidFill>
                <a:latin typeface="Arial" panose="020B0604020202020204" pitchFamily="34" charset="0"/>
              </a:rPr>
              <a:t> </a:t>
            </a:r>
            <a:r>
              <a:rPr lang="ru-RU" sz="2000" dirty="0" err="1">
                <a:solidFill>
                  <a:srgbClr val="C00000"/>
                </a:solidFill>
                <a:latin typeface="Arial" panose="020B0604020202020204" pitchFamily="34" charset="0"/>
              </a:rPr>
              <a:t>механизми</a:t>
            </a:r>
            <a:endParaRPr lang="bg-BG" sz="2000" dirty="0"/>
          </a:p>
        </p:txBody>
      </p:sp>
      <p:sp>
        <p:nvSpPr>
          <p:cNvPr id="3" name="Content Placeholder 2"/>
          <p:cNvSpPr>
            <a:spLocks noGrp="1"/>
          </p:cNvSpPr>
          <p:nvPr>
            <p:ph idx="1"/>
          </p:nvPr>
        </p:nvSpPr>
        <p:spPr>
          <a:xfrm>
            <a:off x="285720" y="1000108"/>
            <a:ext cx="6000792" cy="4786346"/>
          </a:xfrm>
        </p:spPr>
        <p:txBody>
          <a:bodyPr/>
          <a:lstStyle/>
          <a:p>
            <a:pPr>
              <a:buFont typeface="Wingdings" pitchFamily="2" charset="2"/>
              <a:buChar char="v"/>
            </a:pPr>
            <a:r>
              <a:rPr lang="bg-BG" sz="2000" dirty="0">
                <a:solidFill>
                  <a:srgbClr val="3333CC"/>
                </a:solidFill>
                <a:latin typeface="Arial" pitchFamily="34" charset="0"/>
                <a:cs typeface="Arial" pitchFamily="34" charset="0"/>
              </a:rPr>
              <a:t>Кинематична верига </a:t>
            </a:r>
            <a:r>
              <a:rPr lang="bg-BG" sz="2000" dirty="0">
                <a:latin typeface="Arial" pitchFamily="34" charset="0"/>
                <a:cs typeface="Arial" pitchFamily="34" charset="0"/>
              </a:rPr>
              <a:t>е</a:t>
            </a:r>
            <a:r>
              <a:rPr lang="bg-BG" sz="2000" dirty="0">
                <a:solidFill>
                  <a:srgbClr val="3333CC"/>
                </a:solidFill>
                <a:latin typeface="Arial" pitchFamily="34" charset="0"/>
                <a:cs typeface="Arial" pitchFamily="34" charset="0"/>
              </a:rPr>
              <a:t> </a:t>
            </a:r>
            <a:r>
              <a:rPr lang="bg-BG" sz="2000" dirty="0">
                <a:latin typeface="Arial" pitchFamily="34" charset="0"/>
                <a:cs typeface="Arial" pitchFamily="34" charset="0"/>
              </a:rPr>
              <a:t>съвкупността от няколко звена, свързани с кинематични </a:t>
            </a:r>
            <a:r>
              <a:rPr lang="bg-BG" sz="2000" dirty="0" err="1">
                <a:latin typeface="Arial" pitchFamily="34" charset="0"/>
                <a:cs typeface="Arial" pitchFamily="34" charset="0"/>
              </a:rPr>
              <a:t>двоици</a:t>
            </a:r>
            <a:r>
              <a:rPr lang="bg-BG" sz="2000" dirty="0">
                <a:latin typeface="Arial" pitchFamily="34" charset="0"/>
                <a:cs typeface="Arial" pitchFamily="34" charset="0"/>
              </a:rPr>
              <a:t>. Кинематичните вериги могат да бъдат:</a:t>
            </a:r>
          </a:p>
          <a:p>
            <a:pPr>
              <a:buFont typeface="Wingdings" pitchFamily="2" charset="2"/>
              <a:buChar char="ü"/>
            </a:pPr>
            <a:r>
              <a:rPr lang="bg-BG" sz="2000" dirty="0">
                <a:solidFill>
                  <a:srgbClr val="3333CC"/>
                </a:solidFill>
                <a:latin typeface="Arial" pitchFamily="34" charset="0"/>
                <a:cs typeface="Arial" pitchFamily="34" charset="0"/>
              </a:rPr>
              <a:t>прости – </a:t>
            </a:r>
            <a:r>
              <a:rPr lang="bg-BG" sz="2000" dirty="0">
                <a:latin typeface="Arial" pitchFamily="34" charset="0"/>
                <a:cs typeface="Arial" pitchFamily="34" charset="0"/>
              </a:rPr>
              <a:t>всяко звено участва с </a:t>
            </a:r>
            <a:r>
              <a:rPr lang="bg-BG" sz="2000" dirty="0">
                <a:solidFill>
                  <a:srgbClr val="3333CC"/>
                </a:solidFill>
                <a:latin typeface="Arial" pitchFamily="34" charset="0"/>
                <a:cs typeface="Arial" pitchFamily="34" charset="0"/>
              </a:rPr>
              <a:t>не повече от две </a:t>
            </a:r>
            <a:r>
              <a:rPr lang="bg-BG" sz="2000" dirty="0">
                <a:latin typeface="Arial" pitchFamily="34" charset="0"/>
                <a:cs typeface="Arial" pitchFamily="34" charset="0"/>
              </a:rPr>
              <a:t>кинематични двоици – а)</a:t>
            </a:r>
          </a:p>
          <a:p>
            <a:pPr>
              <a:buFont typeface="Wingdings" pitchFamily="2" charset="2"/>
              <a:buChar char="ü"/>
            </a:pPr>
            <a:r>
              <a:rPr lang="bg-BG" sz="2000" dirty="0">
                <a:solidFill>
                  <a:srgbClr val="3333CC"/>
                </a:solidFill>
                <a:latin typeface="Arial" pitchFamily="34" charset="0"/>
                <a:cs typeface="Arial" pitchFamily="34" charset="0"/>
              </a:rPr>
              <a:t>сложни </a:t>
            </a:r>
            <a:r>
              <a:rPr lang="bg-BG" sz="2000" dirty="0">
                <a:latin typeface="Arial" pitchFamily="34" charset="0"/>
                <a:cs typeface="Arial" pitchFamily="34" charset="0"/>
              </a:rPr>
              <a:t>– в тези вериги има звена с </a:t>
            </a:r>
            <a:r>
              <a:rPr lang="bg-BG" sz="2000" dirty="0">
                <a:solidFill>
                  <a:srgbClr val="3333CC"/>
                </a:solidFill>
                <a:latin typeface="Arial" pitchFamily="34" charset="0"/>
                <a:cs typeface="Arial" pitchFamily="34" charset="0"/>
              </a:rPr>
              <a:t>три и повече </a:t>
            </a:r>
            <a:r>
              <a:rPr lang="bg-BG" sz="2000" dirty="0">
                <a:latin typeface="Arial" pitchFamily="34" charset="0"/>
                <a:cs typeface="Arial" pitchFamily="34" charset="0"/>
              </a:rPr>
              <a:t>двоици - б)</a:t>
            </a:r>
          </a:p>
          <a:p>
            <a:pPr>
              <a:buFont typeface="Wingdings" pitchFamily="2" charset="2"/>
              <a:buChar char="ü"/>
            </a:pPr>
            <a:r>
              <a:rPr lang="bg-BG" sz="2000" dirty="0">
                <a:solidFill>
                  <a:srgbClr val="3333CC"/>
                </a:solidFill>
                <a:latin typeface="Arial" pitchFamily="34" charset="0"/>
                <a:cs typeface="Arial" pitchFamily="34" charset="0"/>
              </a:rPr>
              <a:t>отворени </a:t>
            </a:r>
            <a:r>
              <a:rPr lang="bg-BG" sz="2000" dirty="0">
                <a:latin typeface="Arial" pitchFamily="34" charset="0"/>
                <a:cs typeface="Arial" pitchFamily="34" charset="0"/>
              </a:rPr>
              <a:t>– вериги, в които има звено, което участва с </a:t>
            </a:r>
            <a:r>
              <a:rPr lang="bg-BG" sz="2000" dirty="0">
                <a:solidFill>
                  <a:srgbClr val="3333CC"/>
                </a:solidFill>
                <a:latin typeface="Arial" pitchFamily="34" charset="0"/>
                <a:cs typeface="Arial" pitchFamily="34" charset="0"/>
              </a:rPr>
              <a:t>една </a:t>
            </a:r>
            <a:r>
              <a:rPr lang="bg-BG" sz="2000" dirty="0">
                <a:latin typeface="Arial" pitchFamily="34" charset="0"/>
                <a:cs typeface="Arial" pitchFamily="34" charset="0"/>
              </a:rPr>
              <a:t>двоица</a:t>
            </a:r>
            <a:r>
              <a:rPr lang="bg-BG" sz="2000" dirty="0">
                <a:solidFill>
                  <a:srgbClr val="3333CC"/>
                </a:solidFill>
                <a:latin typeface="Arial" pitchFamily="34" charset="0"/>
                <a:cs typeface="Arial" pitchFamily="34" charset="0"/>
              </a:rPr>
              <a:t>   </a:t>
            </a:r>
          </a:p>
          <a:p>
            <a:pPr>
              <a:buFont typeface="Wingdings" pitchFamily="2" charset="2"/>
              <a:buChar char="ü"/>
            </a:pPr>
            <a:r>
              <a:rPr lang="bg-BG" sz="2000" dirty="0">
                <a:solidFill>
                  <a:srgbClr val="3333CC"/>
                </a:solidFill>
                <a:latin typeface="Arial" pitchFamily="34" charset="0"/>
                <a:cs typeface="Arial" pitchFamily="34" charset="0"/>
              </a:rPr>
              <a:t>затворени </a:t>
            </a:r>
            <a:r>
              <a:rPr lang="bg-BG" sz="2000" dirty="0">
                <a:latin typeface="Arial" pitchFamily="34" charset="0"/>
                <a:cs typeface="Arial" pitchFamily="34" charset="0"/>
              </a:rPr>
              <a:t>– вериги, в които всяко звено участва поне с по </a:t>
            </a:r>
            <a:r>
              <a:rPr lang="bg-BG" sz="2000" dirty="0">
                <a:solidFill>
                  <a:srgbClr val="3333CC"/>
                </a:solidFill>
                <a:latin typeface="Arial" pitchFamily="34" charset="0"/>
                <a:cs typeface="Arial" pitchFamily="34" charset="0"/>
              </a:rPr>
              <a:t>две </a:t>
            </a:r>
            <a:r>
              <a:rPr lang="bg-BG" sz="2000" dirty="0" err="1">
                <a:latin typeface="Arial" pitchFamily="34" charset="0"/>
                <a:cs typeface="Arial" pitchFamily="34" charset="0"/>
              </a:rPr>
              <a:t>двоици</a:t>
            </a:r>
            <a:r>
              <a:rPr lang="bg-BG" sz="2000" dirty="0">
                <a:latin typeface="Arial" pitchFamily="34" charset="0"/>
                <a:cs typeface="Arial" pitchFamily="34" charset="0"/>
              </a:rPr>
              <a:t> </a:t>
            </a:r>
          </a:p>
          <a:p>
            <a:pPr>
              <a:buFont typeface="Wingdings" pitchFamily="2" charset="2"/>
              <a:buChar char="ü"/>
            </a:pPr>
            <a:r>
              <a:rPr lang="bg-BG" sz="2000" dirty="0">
                <a:solidFill>
                  <a:srgbClr val="3333CC"/>
                </a:solidFill>
                <a:latin typeface="Arial" pitchFamily="34" charset="0"/>
                <a:cs typeface="Arial" pitchFamily="34" charset="0"/>
              </a:rPr>
              <a:t>равнинни </a:t>
            </a:r>
            <a:r>
              <a:rPr lang="bg-BG" sz="2000" dirty="0">
                <a:latin typeface="Arial" pitchFamily="34" charset="0"/>
                <a:cs typeface="Arial" pitchFamily="34" charset="0"/>
              </a:rPr>
              <a:t>-  когато всички звена на веригата се движат в </a:t>
            </a:r>
            <a:r>
              <a:rPr lang="bg-BG" sz="2000" dirty="0">
                <a:solidFill>
                  <a:srgbClr val="3333CC"/>
                </a:solidFill>
                <a:latin typeface="Arial" pitchFamily="34" charset="0"/>
                <a:cs typeface="Arial" pitchFamily="34" charset="0"/>
              </a:rPr>
              <a:t>успоредни </a:t>
            </a:r>
            <a:r>
              <a:rPr lang="bg-BG" sz="2000" dirty="0">
                <a:latin typeface="Arial" pitchFamily="34" charset="0"/>
                <a:cs typeface="Arial" pitchFamily="34" charset="0"/>
              </a:rPr>
              <a:t>равнини</a:t>
            </a:r>
          </a:p>
          <a:p>
            <a:pPr>
              <a:buFont typeface="Wingdings" pitchFamily="2" charset="2"/>
              <a:buChar char="ü"/>
            </a:pPr>
            <a:r>
              <a:rPr lang="bg-BG" sz="2000" dirty="0">
                <a:solidFill>
                  <a:srgbClr val="3333CC"/>
                </a:solidFill>
                <a:latin typeface="Arial" pitchFamily="34" charset="0"/>
                <a:cs typeface="Arial" pitchFamily="34" charset="0"/>
              </a:rPr>
              <a:t>пространствени </a:t>
            </a:r>
            <a:r>
              <a:rPr lang="bg-BG" sz="2000" dirty="0">
                <a:latin typeface="Arial" pitchFamily="34" charset="0"/>
                <a:cs typeface="Arial" pitchFamily="34" charset="0"/>
              </a:rPr>
              <a:t>– когато звената на кинематичната верига извършват</a:t>
            </a:r>
            <a:r>
              <a:rPr lang="bg-BG" sz="2000" dirty="0">
                <a:solidFill>
                  <a:srgbClr val="3333CC"/>
                </a:solidFill>
                <a:latin typeface="Arial" pitchFamily="34" charset="0"/>
                <a:cs typeface="Arial" pitchFamily="34" charset="0"/>
              </a:rPr>
              <a:t> най-общо пространствено движение</a:t>
            </a:r>
            <a:endParaRPr lang="bg-BG" sz="2000" dirty="0">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BFE999D1-F9A4-4778-B8C7-0170286633BE}" type="slidenum">
              <a:rPr lang="bg-BG" smtClean="0"/>
              <a:pPr/>
              <a:t>24</a:t>
            </a:fld>
            <a:endParaRPr lang="bg-BG"/>
          </a:p>
        </p:txBody>
      </p:sp>
      <p:pic>
        <p:nvPicPr>
          <p:cNvPr id="217091" name="Picture 3"/>
          <p:cNvPicPr>
            <a:picLocks noChangeAspect="1" noChangeArrowheads="1"/>
          </p:cNvPicPr>
          <p:nvPr/>
        </p:nvPicPr>
        <p:blipFill>
          <a:blip r:embed="rId2"/>
          <a:srcRect/>
          <a:stretch>
            <a:fillRect/>
          </a:stretch>
        </p:blipFill>
        <p:spPr bwMode="auto">
          <a:xfrm>
            <a:off x="6324611" y="3643314"/>
            <a:ext cx="2819389" cy="2939747"/>
          </a:xfrm>
          <a:prstGeom prst="rect">
            <a:avLst/>
          </a:prstGeom>
          <a:noFill/>
          <a:ln w="9525">
            <a:noFill/>
            <a:miter lim="800000"/>
            <a:headEnd/>
            <a:tailEnd/>
          </a:ln>
          <a:effectLst/>
        </p:spPr>
      </p:pic>
      <p:pic>
        <p:nvPicPr>
          <p:cNvPr id="217092" name="Picture 4"/>
          <p:cNvPicPr>
            <a:picLocks noChangeAspect="1" noChangeArrowheads="1"/>
          </p:cNvPicPr>
          <p:nvPr/>
        </p:nvPicPr>
        <p:blipFill>
          <a:blip r:embed="rId3"/>
          <a:srcRect/>
          <a:stretch>
            <a:fillRect/>
          </a:stretch>
        </p:blipFill>
        <p:spPr bwMode="auto">
          <a:xfrm>
            <a:off x="6143636" y="1142984"/>
            <a:ext cx="2877614" cy="2761816"/>
          </a:xfrm>
          <a:prstGeom prst="rect">
            <a:avLst/>
          </a:prstGeom>
          <a:noFill/>
          <a:ln w="9525">
            <a:noFill/>
            <a:miter lim="800000"/>
            <a:headEnd/>
            <a:tailEnd/>
          </a:ln>
          <a:effectLst/>
        </p:spPr>
      </p:pic>
      <p:pic>
        <p:nvPicPr>
          <p:cNvPr id="7" name="Picture 6" descr="Logo-TU-blue-3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2844" y="0"/>
            <a:ext cx="714380" cy="7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8662" y="274638"/>
            <a:ext cx="7758138" cy="582594"/>
          </a:xfrm>
        </p:spPr>
        <p:txBody>
          <a:bodyPr/>
          <a:lstStyle/>
          <a:p>
            <a:r>
              <a:rPr lang="ru-RU" sz="2000" dirty="0" err="1">
                <a:solidFill>
                  <a:srgbClr val="C00000"/>
                </a:solidFill>
                <a:latin typeface="Arial" panose="020B0604020202020204" pitchFamily="34" charset="0"/>
              </a:rPr>
              <a:t>Кинематични</a:t>
            </a:r>
            <a:r>
              <a:rPr lang="ru-RU" sz="2000" dirty="0">
                <a:solidFill>
                  <a:srgbClr val="C00000"/>
                </a:solidFill>
                <a:latin typeface="Arial" panose="020B0604020202020204" pitchFamily="34" charset="0"/>
              </a:rPr>
              <a:t> вериги. </a:t>
            </a:r>
            <a:r>
              <a:rPr lang="ru-RU" sz="2000" dirty="0" err="1">
                <a:solidFill>
                  <a:srgbClr val="C00000"/>
                </a:solidFill>
                <a:latin typeface="Arial" panose="020B0604020202020204" pitchFamily="34" charset="0"/>
              </a:rPr>
              <a:t>Механизъм</a:t>
            </a:r>
            <a:r>
              <a:rPr lang="ru-RU" sz="2000" dirty="0">
                <a:solidFill>
                  <a:srgbClr val="C00000"/>
                </a:solidFill>
                <a:latin typeface="Arial" panose="020B0604020202020204" pitchFamily="34" charset="0"/>
              </a:rPr>
              <a:t>. Степени на свобода на </a:t>
            </a:r>
            <a:r>
              <a:rPr lang="ru-RU" sz="2000" dirty="0" err="1">
                <a:solidFill>
                  <a:srgbClr val="C00000"/>
                </a:solidFill>
                <a:latin typeface="Arial" panose="020B0604020202020204" pitchFamily="34" charset="0"/>
              </a:rPr>
              <a:t>равнинни</a:t>
            </a:r>
            <a:r>
              <a:rPr lang="ru-RU" sz="2000" dirty="0">
                <a:solidFill>
                  <a:srgbClr val="C00000"/>
                </a:solidFill>
                <a:latin typeface="Arial" panose="020B0604020202020204" pitchFamily="34" charset="0"/>
              </a:rPr>
              <a:t> </a:t>
            </a:r>
            <a:r>
              <a:rPr lang="ru-RU" sz="2000" dirty="0" err="1">
                <a:solidFill>
                  <a:srgbClr val="C00000"/>
                </a:solidFill>
                <a:latin typeface="Arial" panose="020B0604020202020204" pitchFamily="34" charset="0"/>
              </a:rPr>
              <a:t>механизми</a:t>
            </a:r>
            <a:endParaRPr lang="bg-BG" sz="2000" dirty="0"/>
          </a:p>
        </p:txBody>
      </p:sp>
      <p:sp>
        <p:nvSpPr>
          <p:cNvPr id="3" name="Content Placeholder 2"/>
          <p:cNvSpPr>
            <a:spLocks noGrp="1"/>
          </p:cNvSpPr>
          <p:nvPr>
            <p:ph idx="1"/>
          </p:nvPr>
        </p:nvSpPr>
        <p:spPr>
          <a:xfrm>
            <a:off x="285720" y="1000108"/>
            <a:ext cx="8643998" cy="5857892"/>
          </a:xfrm>
        </p:spPr>
        <p:txBody>
          <a:bodyPr/>
          <a:lstStyle/>
          <a:p>
            <a:pPr>
              <a:buFont typeface="Wingdings" pitchFamily="2" charset="2"/>
              <a:buChar char="v"/>
            </a:pPr>
            <a:r>
              <a:rPr lang="bg-BG" sz="2000" dirty="0">
                <a:latin typeface="Arial" pitchFamily="34" charset="0"/>
                <a:cs typeface="Arial" pitchFamily="34" charset="0"/>
              </a:rPr>
              <a:t>Механизъм – такава затворена кинематична верига, в която при задаване на познато движение на едно или на няколко звена останалите звена извършват напълно определени движения.</a:t>
            </a:r>
          </a:p>
          <a:p>
            <a:pPr>
              <a:buFont typeface="Wingdings" pitchFamily="2" charset="2"/>
              <a:buChar char="v"/>
            </a:pPr>
            <a:endParaRPr lang="bg-BG" sz="2000" dirty="0">
              <a:latin typeface="Arial" pitchFamily="34" charset="0"/>
              <a:cs typeface="Arial" pitchFamily="34" charset="0"/>
            </a:endParaRPr>
          </a:p>
          <a:p>
            <a:pPr>
              <a:buFont typeface="Wingdings" pitchFamily="2" charset="2"/>
              <a:buChar char="v"/>
            </a:pPr>
            <a:r>
              <a:rPr lang="bg-BG" sz="2000" dirty="0">
                <a:latin typeface="Arial" pitchFamily="34" charset="0"/>
                <a:cs typeface="Arial" pitchFamily="34" charset="0"/>
              </a:rPr>
              <a:t>В зависимост от своята група механизмите се обединяват в различни групи:</a:t>
            </a:r>
          </a:p>
          <a:p>
            <a:pPr>
              <a:buNone/>
            </a:pPr>
            <a:endParaRPr lang="bg-BG" sz="2000" dirty="0">
              <a:latin typeface="Arial" pitchFamily="34" charset="0"/>
              <a:cs typeface="Arial" pitchFamily="34" charset="0"/>
            </a:endParaRPr>
          </a:p>
          <a:p>
            <a:pPr>
              <a:buFont typeface="Wingdings" pitchFamily="2" charset="2"/>
              <a:buChar char="ü"/>
            </a:pPr>
            <a:r>
              <a:rPr lang="bg-BG" sz="2000" dirty="0" err="1">
                <a:latin typeface="Arial" pitchFamily="34" charset="0"/>
                <a:cs typeface="Arial" pitchFamily="34" charset="0"/>
              </a:rPr>
              <a:t>шарнирно-лостови</a:t>
            </a:r>
            <a:r>
              <a:rPr lang="bg-BG" sz="2000" dirty="0">
                <a:latin typeface="Arial" pitchFamily="34" charset="0"/>
                <a:cs typeface="Arial" pitchFamily="34" charset="0"/>
              </a:rPr>
              <a:t> – съставени са от </a:t>
            </a:r>
            <a:r>
              <a:rPr lang="bg-BG" sz="2000" dirty="0" err="1">
                <a:latin typeface="Arial" pitchFamily="34" charset="0"/>
                <a:cs typeface="Arial" pitchFamily="34" charset="0"/>
              </a:rPr>
              <a:t>лостови</a:t>
            </a:r>
            <a:r>
              <a:rPr lang="bg-BG" sz="2000" dirty="0">
                <a:latin typeface="Arial" pitchFamily="34" charset="0"/>
                <a:cs typeface="Arial" pitchFamily="34" charset="0"/>
              </a:rPr>
              <a:t> звена</a:t>
            </a:r>
          </a:p>
          <a:p>
            <a:pPr>
              <a:buFont typeface="Wingdings" pitchFamily="2" charset="2"/>
              <a:buChar char="ü"/>
            </a:pPr>
            <a:r>
              <a:rPr lang="bg-BG" sz="2000" dirty="0" err="1">
                <a:latin typeface="Arial" pitchFamily="34" charset="0"/>
                <a:cs typeface="Arial" pitchFamily="34" charset="0"/>
              </a:rPr>
              <a:t>гърбични</a:t>
            </a:r>
            <a:r>
              <a:rPr lang="bg-BG" sz="2000" dirty="0">
                <a:latin typeface="Arial" pitchFamily="34" charset="0"/>
                <a:cs typeface="Arial" pitchFamily="34" charset="0"/>
              </a:rPr>
              <a:t> – притежават звена, оформени с определен контур</a:t>
            </a:r>
          </a:p>
          <a:p>
            <a:pPr>
              <a:buFont typeface="Wingdings" pitchFamily="2" charset="2"/>
              <a:buChar char="ü"/>
            </a:pPr>
            <a:r>
              <a:rPr lang="bg-BG" sz="2000" dirty="0">
                <a:latin typeface="Arial" pitchFamily="34" charset="0"/>
                <a:cs typeface="Arial" pitchFamily="34" charset="0"/>
              </a:rPr>
              <a:t>винтови – съдържат винтови връзки</a:t>
            </a:r>
          </a:p>
          <a:p>
            <a:pPr>
              <a:buFont typeface="Wingdings" pitchFamily="2" charset="2"/>
              <a:buChar char="ü"/>
            </a:pPr>
            <a:r>
              <a:rPr lang="bg-BG" sz="2000" dirty="0">
                <a:latin typeface="Arial" pitchFamily="34" charset="0"/>
                <a:cs typeface="Arial" pitchFamily="34" charset="0"/>
              </a:rPr>
              <a:t>зъбни – съставени са от зъбни колела</a:t>
            </a:r>
          </a:p>
          <a:p>
            <a:pPr>
              <a:buFont typeface="Wingdings" pitchFamily="2" charset="2"/>
              <a:buChar char="ü"/>
            </a:pPr>
            <a:r>
              <a:rPr lang="bg-BG" sz="2000" dirty="0">
                <a:latin typeface="Arial" pitchFamily="34" charset="0"/>
                <a:cs typeface="Arial" pitchFamily="34" charset="0"/>
              </a:rPr>
              <a:t>фрикционни – предават движенията чрез сили на триене</a:t>
            </a:r>
          </a:p>
          <a:p>
            <a:pPr>
              <a:buFont typeface="Wingdings" pitchFamily="2" charset="2"/>
              <a:buChar char="ü"/>
            </a:pPr>
            <a:r>
              <a:rPr lang="bg-BG" sz="2000" dirty="0">
                <a:latin typeface="Arial" pitchFamily="34" charset="0"/>
                <a:cs typeface="Arial" pitchFamily="34" charset="0"/>
              </a:rPr>
              <a:t>механизми с гъвкави звена (ремък, корда)</a:t>
            </a:r>
          </a:p>
          <a:p>
            <a:pPr>
              <a:buFont typeface="Wingdings" pitchFamily="2" charset="2"/>
              <a:buChar char="ü"/>
            </a:pPr>
            <a:endParaRPr lang="bg-BG" sz="2000" dirty="0">
              <a:latin typeface="Arial" pitchFamily="34" charset="0"/>
              <a:cs typeface="Arial" pitchFamily="34" charset="0"/>
            </a:endParaRPr>
          </a:p>
          <a:p>
            <a:pPr>
              <a:buNone/>
            </a:pPr>
            <a:r>
              <a:rPr lang="bg-BG" sz="1800" dirty="0">
                <a:latin typeface="Arial" pitchFamily="34" charset="0"/>
                <a:cs typeface="Arial" pitchFamily="34" charset="0"/>
              </a:rPr>
              <a:t>	</a:t>
            </a:r>
            <a:r>
              <a:rPr lang="bg-BG" sz="1800" dirty="0">
                <a:solidFill>
                  <a:srgbClr val="3333CC"/>
                </a:solidFill>
                <a:latin typeface="Arial" pitchFamily="34" charset="0"/>
                <a:cs typeface="Arial" pitchFamily="34" charset="0"/>
              </a:rPr>
              <a:t>Тъй като в практиката най-голямо приложение имат равнинните механизми, по-нататък ще бъдат разглеждани предимно такива механизми.</a:t>
            </a:r>
          </a:p>
        </p:txBody>
      </p:sp>
      <p:sp>
        <p:nvSpPr>
          <p:cNvPr id="4" name="Slide Number Placeholder 3"/>
          <p:cNvSpPr>
            <a:spLocks noGrp="1"/>
          </p:cNvSpPr>
          <p:nvPr>
            <p:ph type="sldNum" sz="quarter" idx="12"/>
          </p:nvPr>
        </p:nvSpPr>
        <p:spPr/>
        <p:txBody>
          <a:bodyPr/>
          <a:lstStyle/>
          <a:p>
            <a:fld id="{BFE999D1-F9A4-4778-B8C7-0170286633BE}" type="slidenum">
              <a:rPr lang="bg-BG" smtClean="0"/>
              <a:pPr/>
              <a:t>25</a:t>
            </a:fld>
            <a:endParaRPr lang="bg-BG" dirty="0"/>
          </a:p>
        </p:txBody>
      </p:sp>
      <p:pic>
        <p:nvPicPr>
          <p:cNvPr id="5" name="Picture 4" descr="Logo-TU-blue-3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2844" y="0"/>
            <a:ext cx="714380" cy="7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lstStyle/>
          <a:p>
            <a:r>
              <a:rPr lang="ru-RU" sz="2000" dirty="0" err="1">
                <a:solidFill>
                  <a:srgbClr val="C00000"/>
                </a:solidFill>
                <a:latin typeface="Arial" panose="020B0604020202020204" pitchFamily="34" charset="0"/>
              </a:rPr>
              <a:t>Кинематични</a:t>
            </a:r>
            <a:r>
              <a:rPr lang="ru-RU" sz="2000" dirty="0">
                <a:solidFill>
                  <a:srgbClr val="C00000"/>
                </a:solidFill>
                <a:latin typeface="Arial" panose="020B0604020202020204" pitchFamily="34" charset="0"/>
              </a:rPr>
              <a:t> вериги. </a:t>
            </a:r>
            <a:r>
              <a:rPr lang="ru-RU" sz="2000" dirty="0" err="1">
                <a:solidFill>
                  <a:srgbClr val="C00000"/>
                </a:solidFill>
                <a:latin typeface="Arial" panose="020B0604020202020204" pitchFamily="34" charset="0"/>
              </a:rPr>
              <a:t>Механизъм</a:t>
            </a:r>
            <a:r>
              <a:rPr lang="ru-RU" sz="2000" dirty="0">
                <a:solidFill>
                  <a:srgbClr val="C00000"/>
                </a:solidFill>
                <a:latin typeface="Arial" panose="020B0604020202020204" pitchFamily="34" charset="0"/>
              </a:rPr>
              <a:t>. Степени на свобода на </a:t>
            </a:r>
            <a:r>
              <a:rPr lang="ru-RU" sz="2000" dirty="0" err="1">
                <a:solidFill>
                  <a:srgbClr val="C00000"/>
                </a:solidFill>
                <a:latin typeface="Arial" panose="020B0604020202020204" pitchFamily="34" charset="0"/>
              </a:rPr>
              <a:t>равнинни</a:t>
            </a:r>
            <a:r>
              <a:rPr lang="ru-RU" sz="2000" dirty="0">
                <a:solidFill>
                  <a:srgbClr val="C00000"/>
                </a:solidFill>
                <a:latin typeface="Arial" panose="020B0604020202020204" pitchFamily="34" charset="0"/>
              </a:rPr>
              <a:t> </a:t>
            </a:r>
            <a:r>
              <a:rPr lang="ru-RU" sz="2000" dirty="0" err="1">
                <a:solidFill>
                  <a:srgbClr val="C00000"/>
                </a:solidFill>
                <a:latin typeface="Arial" panose="020B0604020202020204" pitchFamily="34" charset="0"/>
              </a:rPr>
              <a:t>механизми</a:t>
            </a:r>
            <a:endParaRPr lang="bg-BG" sz="2000" dirty="0"/>
          </a:p>
        </p:txBody>
      </p:sp>
      <p:sp>
        <p:nvSpPr>
          <p:cNvPr id="3" name="Content Placeholder 2"/>
          <p:cNvSpPr>
            <a:spLocks noGrp="1"/>
          </p:cNvSpPr>
          <p:nvPr>
            <p:ph idx="1"/>
          </p:nvPr>
        </p:nvSpPr>
        <p:spPr>
          <a:xfrm>
            <a:off x="571472" y="5857892"/>
            <a:ext cx="8229600" cy="785818"/>
          </a:xfrm>
        </p:spPr>
        <p:txBody>
          <a:bodyPr/>
          <a:lstStyle/>
          <a:p>
            <a:pPr algn="ctr">
              <a:buNone/>
            </a:pPr>
            <a:r>
              <a:rPr lang="bg-BG" sz="2000" i="1" dirty="0">
                <a:solidFill>
                  <a:srgbClr val="000099"/>
                </a:solidFill>
                <a:latin typeface="Arial" pitchFamily="34" charset="0"/>
                <a:cs typeface="Arial" pitchFamily="34" charset="0"/>
              </a:rPr>
              <a:t>Коляно-мотовилков механизъм като игло-водител на шевна машина</a:t>
            </a:r>
          </a:p>
          <a:p>
            <a:endParaRPr lang="bg-BG" sz="2000" dirty="0">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BFE999D1-F9A4-4778-B8C7-0170286633BE}" type="slidenum">
              <a:rPr lang="bg-BG" smtClean="0"/>
              <a:pPr/>
              <a:t>26</a:t>
            </a:fld>
            <a:endParaRPr lang="bg-BG"/>
          </a:p>
        </p:txBody>
      </p:sp>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4128" y="975791"/>
            <a:ext cx="2376264" cy="5016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KM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44808" y="1357821"/>
            <a:ext cx="4041464" cy="41070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2000" dirty="0">
                <a:latin typeface="Arial" panose="020B0604020202020204" pitchFamily="34" charset="0"/>
                <a:cs typeface="Arial" panose="020B0604020202020204" pitchFamily="34" charset="0"/>
              </a:rPr>
              <a:t>Кинематични вериги. Механизъм. Степени на свобода.</a:t>
            </a:r>
          </a:p>
        </p:txBody>
      </p:sp>
      <p:sp>
        <p:nvSpPr>
          <p:cNvPr id="4" name="Slide Number Placeholder 3"/>
          <p:cNvSpPr>
            <a:spLocks noGrp="1"/>
          </p:cNvSpPr>
          <p:nvPr>
            <p:ph type="sldNum" sz="quarter" idx="12"/>
          </p:nvPr>
        </p:nvSpPr>
        <p:spPr/>
        <p:txBody>
          <a:bodyPr/>
          <a:lstStyle/>
          <a:p>
            <a:fld id="{BFE999D1-F9A4-4778-B8C7-0170286633BE}" type="slidenum">
              <a:rPr lang="bg-BG" smtClean="0"/>
              <a:pPr/>
              <a:t>27</a:t>
            </a:fld>
            <a:endParaRPr lang="bg-BG"/>
          </a:p>
        </p:txBody>
      </p:sp>
      <p:pic>
        <p:nvPicPr>
          <p:cNvPr id="5" name="2187733272_ac10b2d73d_o.gif">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17762" y="1585119"/>
            <a:ext cx="4308475" cy="4495800"/>
          </a:xfrm>
          <a:prstGeom prst="rect">
            <a:avLst/>
          </a:prstGeom>
          <a:ln w="107950" cap="rnd">
            <a:solidFill>
              <a:srgbClr val="C8C6BD"/>
            </a:solidFill>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171450" prst="hardEdge"/>
            <a:extrusionClr>
              <a:srgbClr val="FFFFFF"/>
            </a:extrusionClr>
          </a:sp3d>
        </p:spPr>
      </p:pic>
    </p:spTree>
    <p:extLst>
      <p:ext uri="{BB962C8B-B14F-4D97-AF65-F5344CB8AC3E}">
        <p14:creationId xmlns:p14="http://schemas.microsoft.com/office/powerpoint/2010/main" val="2395980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28"/>
            <a:ext cx="8229600" cy="571504"/>
          </a:xfrm>
        </p:spPr>
        <p:txBody>
          <a:bodyPr/>
          <a:lstStyle/>
          <a:p>
            <a:pPr lvl="1"/>
            <a:r>
              <a:rPr lang="ru-RU" sz="2400" dirty="0">
                <a:solidFill>
                  <a:srgbClr val="C00000"/>
                </a:solidFill>
                <a:latin typeface="Arial" panose="020B0604020202020204" pitchFamily="34" charset="0"/>
              </a:rPr>
              <a:t>Степени на свобода на </a:t>
            </a:r>
            <a:r>
              <a:rPr lang="ru-RU" sz="2400" dirty="0" err="1">
                <a:solidFill>
                  <a:srgbClr val="C00000"/>
                </a:solidFill>
                <a:latin typeface="Arial" panose="020B0604020202020204" pitchFamily="34" charset="0"/>
              </a:rPr>
              <a:t>механизмите</a:t>
            </a:r>
            <a:br>
              <a:rPr lang="ru-RU" sz="2400" dirty="0">
                <a:solidFill>
                  <a:srgbClr val="C00000"/>
                </a:solidFill>
                <a:latin typeface="Arial" panose="020B0604020202020204" pitchFamily="34" charset="0"/>
              </a:rPr>
            </a:br>
            <a:endParaRPr lang="bg-BG" sz="2400" dirty="0">
              <a:solidFill>
                <a:srgbClr val="C00000"/>
              </a:solidFill>
            </a:endParaRPr>
          </a:p>
        </p:txBody>
      </p:sp>
      <p:sp>
        <p:nvSpPr>
          <p:cNvPr id="3" name="Content Placeholder 2"/>
          <p:cNvSpPr>
            <a:spLocks noGrp="1"/>
          </p:cNvSpPr>
          <p:nvPr>
            <p:ph idx="1"/>
          </p:nvPr>
        </p:nvSpPr>
        <p:spPr>
          <a:xfrm>
            <a:off x="457200" y="1142984"/>
            <a:ext cx="8229600" cy="5072098"/>
          </a:xfrm>
        </p:spPr>
        <p:txBody>
          <a:bodyPr/>
          <a:lstStyle/>
          <a:p>
            <a:pPr>
              <a:buFont typeface="Wingdings" pitchFamily="2" charset="2"/>
              <a:buChar char="v"/>
            </a:pPr>
            <a:r>
              <a:rPr lang="bg-BG" sz="2000" dirty="0">
                <a:latin typeface="Arial" pitchFamily="34" charset="0"/>
                <a:cs typeface="Arial" pitchFamily="34" charset="0"/>
              </a:rPr>
              <a:t>Под </a:t>
            </a:r>
            <a:r>
              <a:rPr lang="bg-BG" sz="2000" dirty="0">
                <a:solidFill>
                  <a:srgbClr val="3333CC"/>
                </a:solidFill>
                <a:latin typeface="Arial" pitchFamily="34" charset="0"/>
                <a:cs typeface="Arial" pitchFamily="34" charset="0"/>
              </a:rPr>
              <a:t>степени на свобода </a:t>
            </a:r>
            <a:r>
              <a:rPr lang="bg-BG" sz="2000" dirty="0">
                <a:latin typeface="Arial" pitchFamily="34" charset="0"/>
                <a:cs typeface="Arial" pitchFamily="34" charset="0"/>
              </a:rPr>
              <a:t>на механизъм се разбира броя на независимите координати (входни геометрични параметри), необходими за пълно определяне на конфигурацията на механизма в кой да е момент от времето. </a:t>
            </a:r>
          </a:p>
          <a:p>
            <a:endParaRPr lang="bg-BG" sz="2000" dirty="0">
              <a:latin typeface="Arial" pitchFamily="34" charset="0"/>
              <a:cs typeface="Arial" pitchFamily="34" charset="0"/>
            </a:endParaRPr>
          </a:p>
          <a:p>
            <a:pPr marL="0" indent="0">
              <a:buNone/>
            </a:pPr>
            <a:endParaRPr lang="bg-BG" sz="2000" dirty="0">
              <a:effectLst/>
              <a:latin typeface="Arial" pitchFamily="34" charset="0"/>
              <a:cs typeface="Arial" pitchFamily="34" charset="0"/>
            </a:endParaRPr>
          </a:p>
          <a:p>
            <a:pPr>
              <a:buFont typeface="Wingdings" pitchFamily="2" charset="2"/>
              <a:buChar char="ü"/>
            </a:pPr>
            <a:r>
              <a:rPr lang="en-US" sz="2000" dirty="0">
                <a:effectLst/>
                <a:latin typeface="Arial" pitchFamily="34" charset="0"/>
                <a:cs typeface="Arial" pitchFamily="34" charset="0"/>
              </a:rPr>
              <a:t>h = H – S = 6n – (5p</a:t>
            </a:r>
            <a:r>
              <a:rPr lang="en-US" sz="1200" dirty="0">
                <a:effectLst/>
                <a:latin typeface="Arial" pitchFamily="34" charset="0"/>
                <a:cs typeface="Arial" pitchFamily="34" charset="0"/>
              </a:rPr>
              <a:t>5</a:t>
            </a:r>
            <a:r>
              <a:rPr lang="en-US" sz="2000" dirty="0">
                <a:effectLst/>
                <a:latin typeface="Arial" pitchFamily="34" charset="0"/>
                <a:cs typeface="Arial" pitchFamily="34" charset="0"/>
              </a:rPr>
              <a:t> + 4p</a:t>
            </a:r>
            <a:r>
              <a:rPr lang="en-US" sz="1200" dirty="0">
                <a:effectLst/>
                <a:latin typeface="Arial" pitchFamily="34" charset="0"/>
                <a:cs typeface="Arial" pitchFamily="34" charset="0"/>
              </a:rPr>
              <a:t>4 </a:t>
            </a:r>
            <a:r>
              <a:rPr lang="en-US" sz="2000" dirty="0">
                <a:effectLst/>
                <a:latin typeface="Arial" pitchFamily="34" charset="0"/>
                <a:cs typeface="Arial" pitchFamily="34" charset="0"/>
              </a:rPr>
              <a:t>+ 3p</a:t>
            </a:r>
            <a:r>
              <a:rPr lang="en-US" sz="1400" dirty="0">
                <a:effectLst/>
                <a:latin typeface="Arial" pitchFamily="34" charset="0"/>
                <a:cs typeface="Arial" pitchFamily="34" charset="0"/>
              </a:rPr>
              <a:t>3</a:t>
            </a:r>
            <a:r>
              <a:rPr lang="en-US" sz="2000" dirty="0">
                <a:effectLst/>
                <a:latin typeface="Arial" pitchFamily="34" charset="0"/>
                <a:cs typeface="Arial" pitchFamily="34" charset="0"/>
              </a:rPr>
              <a:t> + 2p</a:t>
            </a:r>
            <a:r>
              <a:rPr lang="en-US" sz="1200" dirty="0">
                <a:effectLst/>
                <a:latin typeface="Arial" pitchFamily="34" charset="0"/>
                <a:cs typeface="Arial" pitchFamily="34" charset="0"/>
              </a:rPr>
              <a:t>2</a:t>
            </a:r>
            <a:r>
              <a:rPr lang="en-US" sz="2000" dirty="0">
                <a:effectLst/>
                <a:latin typeface="Arial" pitchFamily="34" charset="0"/>
                <a:cs typeface="Arial" pitchFamily="34" charset="0"/>
              </a:rPr>
              <a:t> + p</a:t>
            </a:r>
            <a:r>
              <a:rPr lang="en-US" sz="1200" dirty="0">
                <a:effectLst/>
                <a:latin typeface="Arial" pitchFamily="34" charset="0"/>
                <a:cs typeface="Arial" pitchFamily="34" charset="0"/>
              </a:rPr>
              <a:t>1</a:t>
            </a:r>
            <a:r>
              <a:rPr lang="en-US" sz="2000" dirty="0">
                <a:effectLst/>
                <a:latin typeface="Arial" pitchFamily="34" charset="0"/>
                <a:cs typeface="Arial" pitchFamily="34" charset="0"/>
              </a:rPr>
              <a:t>)  </a:t>
            </a:r>
          </a:p>
          <a:p>
            <a:pPr>
              <a:buNone/>
            </a:pPr>
            <a:endParaRPr lang="en-US" sz="2000" dirty="0">
              <a:effectLst/>
              <a:latin typeface="Arial" pitchFamily="34" charset="0"/>
              <a:cs typeface="Arial" pitchFamily="34" charset="0"/>
            </a:endParaRPr>
          </a:p>
          <a:p>
            <a:pPr>
              <a:buFont typeface="Wingdings" pitchFamily="2" charset="2"/>
              <a:buChar char="ü"/>
            </a:pPr>
            <a:r>
              <a:rPr lang="en-US" sz="2000" dirty="0">
                <a:solidFill>
                  <a:srgbClr val="3333CC"/>
                </a:solidFill>
                <a:effectLst/>
                <a:latin typeface="Arial" pitchFamily="34" charset="0"/>
                <a:cs typeface="Arial" pitchFamily="34" charset="0"/>
              </a:rPr>
              <a:t>h= 6n – 5p</a:t>
            </a:r>
            <a:r>
              <a:rPr lang="en-US" sz="1200" dirty="0">
                <a:solidFill>
                  <a:srgbClr val="3333CC"/>
                </a:solidFill>
                <a:effectLst/>
                <a:latin typeface="Arial" pitchFamily="34" charset="0"/>
                <a:cs typeface="Arial" pitchFamily="34" charset="0"/>
              </a:rPr>
              <a:t>5</a:t>
            </a:r>
            <a:r>
              <a:rPr lang="en-US" sz="2000" dirty="0">
                <a:solidFill>
                  <a:srgbClr val="3333CC"/>
                </a:solidFill>
                <a:effectLst/>
                <a:latin typeface="Arial" pitchFamily="34" charset="0"/>
                <a:cs typeface="Arial" pitchFamily="34" charset="0"/>
              </a:rPr>
              <a:t> - 4p</a:t>
            </a:r>
            <a:r>
              <a:rPr lang="en-US" sz="1200" dirty="0">
                <a:solidFill>
                  <a:srgbClr val="3333CC"/>
                </a:solidFill>
                <a:effectLst/>
                <a:latin typeface="Arial" pitchFamily="34" charset="0"/>
                <a:cs typeface="Arial" pitchFamily="34" charset="0"/>
              </a:rPr>
              <a:t>4 </a:t>
            </a:r>
            <a:r>
              <a:rPr lang="en-US" sz="2000" dirty="0">
                <a:solidFill>
                  <a:srgbClr val="3333CC"/>
                </a:solidFill>
                <a:effectLst/>
                <a:latin typeface="Arial" pitchFamily="34" charset="0"/>
                <a:cs typeface="Arial" pitchFamily="34" charset="0"/>
              </a:rPr>
              <a:t>- 3p</a:t>
            </a:r>
            <a:r>
              <a:rPr lang="en-US" sz="1400" dirty="0">
                <a:solidFill>
                  <a:srgbClr val="3333CC"/>
                </a:solidFill>
                <a:effectLst/>
                <a:latin typeface="Arial" pitchFamily="34" charset="0"/>
                <a:cs typeface="Arial" pitchFamily="34" charset="0"/>
              </a:rPr>
              <a:t>3</a:t>
            </a:r>
            <a:r>
              <a:rPr lang="en-US" sz="2000" dirty="0">
                <a:solidFill>
                  <a:srgbClr val="3333CC"/>
                </a:solidFill>
                <a:effectLst/>
                <a:latin typeface="Arial" pitchFamily="34" charset="0"/>
                <a:cs typeface="Arial" pitchFamily="34" charset="0"/>
              </a:rPr>
              <a:t> - 2p</a:t>
            </a:r>
            <a:r>
              <a:rPr lang="en-US" sz="1200" dirty="0">
                <a:solidFill>
                  <a:srgbClr val="3333CC"/>
                </a:solidFill>
                <a:effectLst/>
                <a:latin typeface="Arial" pitchFamily="34" charset="0"/>
                <a:cs typeface="Arial" pitchFamily="34" charset="0"/>
              </a:rPr>
              <a:t>2</a:t>
            </a:r>
            <a:r>
              <a:rPr lang="en-US" sz="2000" dirty="0">
                <a:solidFill>
                  <a:srgbClr val="3333CC"/>
                </a:solidFill>
                <a:effectLst/>
                <a:latin typeface="Arial" pitchFamily="34" charset="0"/>
                <a:cs typeface="Arial" pitchFamily="34" charset="0"/>
              </a:rPr>
              <a:t> - p</a:t>
            </a:r>
            <a:r>
              <a:rPr lang="en-US" sz="1200" dirty="0">
                <a:solidFill>
                  <a:srgbClr val="3333CC"/>
                </a:solidFill>
                <a:effectLst/>
                <a:latin typeface="Arial" pitchFamily="34" charset="0"/>
                <a:cs typeface="Arial" pitchFamily="34" charset="0"/>
              </a:rPr>
              <a:t>1</a:t>
            </a:r>
            <a:r>
              <a:rPr lang="en-US" sz="2000" dirty="0">
                <a:solidFill>
                  <a:srgbClr val="3333CC"/>
                </a:solidFill>
                <a:effectLst/>
                <a:latin typeface="Arial" pitchFamily="34" charset="0"/>
                <a:cs typeface="Arial" pitchFamily="34" charset="0"/>
              </a:rPr>
              <a:t> </a:t>
            </a:r>
            <a:r>
              <a:rPr lang="bg-BG" sz="2000" dirty="0">
                <a:effectLst/>
                <a:latin typeface="Arial" pitchFamily="34" charset="0"/>
                <a:cs typeface="Arial" pitchFamily="34" charset="0"/>
              </a:rPr>
              <a:t>– при пространствени механизми</a:t>
            </a:r>
            <a:endParaRPr lang="en-US" sz="2000" dirty="0">
              <a:effectLst/>
              <a:latin typeface="Arial" pitchFamily="34" charset="0"/>
              <a:cs typeface="Arial" pitchFamily="34" charset="0"/>
            </a:endParaRPr>
          </a:p>
          <a:p>
            <a:pPr>
              <a:buNone/>
            </a:pPr>
            <a:endParaRPr lang="en-US" sz="2000" dirty="0">
              <a:effectLst/>
              <a:latin typeface="Arial" pitchFamily="34" charset="0"/>
              <a:cs typeface="Arial" pitchFamily="34" charset="0"/>
            </a:endParaRPr>
          </a:p>
          <a:p>
            <a:pPr>
              <a:buFont typeface="Wingdings" pitchFamily="2" charset="2"/>
              <a:buChar char="ü"/>
            </a:pPr>
            <a:r>
              <a:rPr lang="en-US" sz="2000" dirty="0">
                <a:solidFill>
                  <a:srgbClr val="3333CC"/>
                </a:solidFill>
                <a:effectLst/>
                <a:latin typeface="Arial" pitchFamily="34" charset="0"/>
                <a:cs typeface="Arial" pitchFamily="34" charset="0"/>
              </a:rPr>
              <a:t>h = 3n - 2p</a:t>
            </a:r>
            <a:r>
              <a:rPr lang="en-US" sz="1200" dirty="0">
                <a:solidFill>
                  <a:srgbClr val="3333CC"/>
                </a:solidFill>
                <a:effectLst/>
                <a:latin typeface="Arial" pitchFamily="34" charset="0"/>
                <a:cs typeface="Arial" pitchFamily="34" charset="0"/>
              </a:rPr>
              <a:t>5 - </a:t>
            </a:r>
            <a:r>
              <a:rPr lang="en-US" sz="2000" dirty="0">
                <a:solidFill>
                  <a:srgbClr val="3333CC"/>
                </a:solidFill>
                <a:effectLst/>
                <a:latin typeface="Arial" pitchFamily="34" charset="0"/>
                <a:cs typeface="Arial" pitchFamily="34" charset="0"/>
              </a:rPr>
              <a:t>p</a:t>
            </a:r>
            <a:r>
              <a:rPr lang="en-US" sz="1200" dirty="0">
                <a:solidFill>
                  <a:srgbClr val="3333CC"/>
                </a:solidFill>
                <a:effectLst/>
                <a:latin typeface="Arial" pitchFamily="34" charset="0"/>
                <a:cs typeface="Arial" pitchFamily="34" charset="0"/>
              </a:rPr>
              <a:t>4 </a:t>
            </a:r>
            <a:r>
              <a:rPr lang="en-US" sz="2000" dirty="0">
                <a:effectLst/>
                <a:latin typeface="Arial" pitchFamily="34" charset="0"/>
                <a:cs typeface="Arial" pitchFamily="34" charset="0"/>
              </a:rPr>
              <a:t>– </a:t>
            </a:r>
            <a:r>
              <a:rPr lang="bg-BG" sz="2000" dirty="0">
                <a:effectLst/>
                <a:latin typeface="Arial" pitchFamily="34" charset="0"/>
                <a:cs typeface="Arial" pitchFamily="34" charset="0"/>
              </a:rPr>
              <a:t>при равнинни механизми</a:t>
            </a:r>
            <a:endParaRPr lang="en-US" sz="2000" dirty="0">
              <a:effectLst/>
              <a:latin typeface="Arial" pitchFamily="34" charset="0"/>
              <a:cs typeface="Arial" pitchFamily="34" charset="0"/>
            </a:endParaRPr>
          </a:p>
          <a:p>
            <a:pPr>
              <a:buFont typeface="Wingdings" pitchFamily="2" charset="2"/>
              <a:buChar char="ü"/>
            </a:pPr>
            <a:endParaRPr lang="bg-BG" sz="2000" dirty="0">
              <a:effectLst/>
              <a:latin typeface="Arial" pitchFamily="34" charset="0"/>
              <a:cs typeface="Arial" pitchFamily="34" charset="0"/>
            </a:endParaRPr>
          </a:p>
          <a:p>
            <a:endParaRPr lang="bg-BG" sz="2000" dirty="0">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BFE999D1-F9A4-4778-B8C7-0170286633BE}" type="slidenum">
              <a:rPr lang="bg-BG" smtClean="0"/>
              <a:pPr/>
              <a:t>28</a:t>
            </a:fld>
            <a:endParaRPr lang="bg-BG"/>
          </a:p>
        </p:txBody>
      </p:sp>
      <p:pic>
        <p:nvPicPr>
          <p:cNvPr id="5" name="Picture 4" descr="Logo-TU-blue-3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2844" y="0"/>
            <a:ext cx="714380" cy="7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7166"/>
            <a:ext cx="8229600" cy="571504"/>
          </a:xfrm>
        </p:spPr>
        <p:txBody>
          <a:bodyPr/>
          <a:lstStyle/>
          <a:p>
            <a:pPr lvl="1"/>
            <a:r>
              <a:rPr lang="bg-BG" sz="2200" dirty="0">
                <a:solidFill>
                  <a:srgbClr val="C00000"/>
                </a:solidFill>
                <a:effectLst/>
                <a:latin typeface="Arial" panose="020B0604020202020204" pitchFamily="34" charset="0"/>
              </a:rPr>
              <a:t>Класификация на механизмите</a:t>
            </a:r>
            <a:r>
              <a:rPr lang="en-US" sz="2200" dirty="0">
                <a:solidFill>
                  <a:srgbClr val="C00000"/>
                </a:solidFill>
                <a:effectLst/>
                <a:latin typeface="Arial" panose="020B0604020202020204" pitchFamily="34" charset="0"/>
              </a:rPr>
              <a:t> – </a:t>
            </a:r>
            <a:r>
              <a:rPr lang="bg-BG" sz="2200" dirty="0">
                <a:solidFill>
                  <a:srgbClr val="C00000"/>
                </a:solidFill>
                <a:effectLst/>
                <a:latin typeface="Arial" panose="020B0604020202020204" pitchFamily="34" charset="0"/>
              </a:rPr>
              <a:t>конструктивна класификация</a:t>
            </a:r>
            <a:br>
              <a:rPr lang="bg-BG" sz="2200" dirty="0">
                <a:solidFill>
                  <a:srgbClr val="C00000"/>
                </a:solidFill>
                <a:effectLst/>
                <a:latin typeface="Arial" panose="020B0604020202020204" pitchFamily="34" charset="0"/>
              </a:rPr>
            </a:br>
            <a:endParaRPr lang="bg-BG" sz="2200" dirty="0">
              <a:solidFill>
                <a:srgbClr val="C00000"/>
              </a:solidFill>
              <a:effectLst/>
            </a:endParaRPr>
          </a:p>
        </p:txBody>
      </p:sp>
      <p:sp>
        <p:nvSpPr>
          <p:cNvPr id="3" name="Content Placeholder 2"/>
          <p:cNvSpPr>
            <a:spLocks noGrp="1"/>
          </p:cNvSpPr>
          <p:nvPr>
            <p:ph idx="1"/>
          </p:nvPr>
        </p:nvSpPr>
        <p:spPr>
          <a:xfrm>
            <a:off x="457200" y="928670"/>
            <a:ext cx="8229600" cy="5167330"/>
          </a:xfrm>
        </p:spPr>
        <p:txBody>
          <a:bodyPr/>
          <a:lstStyle/>
          <a:p>
            <a:pPr>
              <a:lnSpc>
                <a:spcPct val="150000"/>
              </a:lnSpc>
              <a:buFont typeface="Wingdings" pitchFamily="2" charset="2"/>
              <a:buChar char="v"/>
            </a:pPr>
            <a:r>
              <a:rPr lang="bg-BG" sz="1800" dirty="0">
                <a:solidFill>
                  <a:srgbClr val="3333CC"/>
                </a:solidFill>
                <a:latin typeface="Arial" pitchFamily="34" charset="0"/>
                <a:cs typeface="Arial" pitchFamily="34" charset="0"/>
              </a:rPr>
              <a:t>Механизми с</a:t>
            </a:r>
            <a:r>
              <a:rPr lang="en-US" sz="1800" dirty="0">
                <a:solidFill>
                  <a:srgbClr val="3333CC"/>
                </a:solidFill>
                <a:latin typeface="Arial" pitchFamily="34" charset="0"/>
                <a:cs typeface="Arial" pitchFamily="34" charset="0"/>
              </a:rPr>
              <a:t> </a:t>
            </a:r>
            <a:r>
              <a:rPr lang="bg-BG" sz="1800" dirty="0">
                <a:solidFill>
                  <a:srgbClr val="3333CC"/>
                </a:solidFill>
                <a:latin typeface="Arial" pitchFamily="34" charset="0"/>
                <a:cs typeface="Arial" pitchFamily="34" charset="0"/>
              </a:rPr>
              <a:t>низши кинематични </a:t>
            </a:r>
            <a:r>
              <a:rPr lang="bg-BG" sz="1800" dirty="0" err="1">
                <a:solidFill>
                  <a:srgbClr val="3333CC"/>
                </a:solidFill>
                <a:latin typeface="Arial" pitchFamily="34" charset="0"/>
                <a:cs typeface="Arial" pitchFamily="34" charset="0"/>
              </a:rPr>
              <a:t>двоици</a:t>
            </a:r>
            <a:r>
              <a:rPr lang="bg-BG" sz="1800" dirty="0">
                <a:solidFill>
                  <a:srgbClr val="3333CC"/>
                </a:solidFill>
                <a:latin typeface="Arial" pitchFamily="34" charset="0"/>
                <a:cs typeface="Arial" pitchFamily="34" charset="0"/>
              </a:rPr>
              <a:t> (</a:t>
            </a:r>
            <a:r>
              <a:rPr lang="bg-BG" sz="1800" dirty="0" err="1">
                <a:solidFill>
                  <a:srgbClr val="3333CC"/>
                </a:solidFill>
                <a:latin typeface="Arial" pitchFamily="34" charset="0"/>
                <a:cs typeface="Arial" pitchFamily="34" charset="0"/>
              </a:rPr>
              <a:t>лостови</a:t>
            </a:r>
            <a:r>
              <a:rPr lang="bg-BG" sz="1800" dirty="0">
                <a:solidFill>
                  <a:srgbClr val="3333CC"/>
                </a:solidFill>
                <a:latin typeface="Arial" pitchFamily="34" charset="0"/>
                <a:cs typeface="Arial" pitchFamily="34" charset="0"/>
              </a:rPr>
              <a:t> механизми)</a:t>
            </a:r>
          </a:p>
          <a:p>
            <a:pPr>
              <a:lnSpc>
                <a:spcPct val="150000"/>
              </a:lnSpc>
              <a:buFont typeface="Wingdings" pitchFamily="2" charset="2"/>
              <a:buChar char="v"/>
            </a:pPr>
            <a:r>
              <a:rPr lang="bg-BG" sz="1800" dirty="0">
                <a:solidFill>
                  <a:srgbClr val="3333CC"/>
                </a:solidFill>
                <a:latin typeface="Arial" pitchFamily="34" charset="0"/>
                <a:cs typeface="Arial" pitchFamily="34" charset="0"/>
              </a:rPr>
              <a:t>Механизми с висши кинематични </a:t>
            </a:r>
            <a:r>
              <a:rPr lang="bg-BG" sz="1800" dirty="0" err="1">
                <a:solidFill>
                  <a:srgbClr val="3333CC"/>
                </a:solidFill>
                <a:latin typeface="Arial" pitchFamily="34" charset="0"/>
                <a:cs typeface="Arial" pitchFamily="34" charset="0"/>
              </a:rPr>
              <a:t>двоици</a:t>
            </a:r>
            <a:r>
              <a:rPr lang="bg-BG" sz="1800" dirty="0">
                <a:solidFill>
                  <a:srgbClr val="3333CC"/>
                </a:solidFill>
                <a:latin typeface="Arial" pitchFamily="34" charset="0"/>
                <a:cs typeface="Arial" pitchFamily="34" charset="0"/>
              </a:rPr>
              <a:t> (</a:t>
            </a:r>
            <a:r>
              <a:rPr lang="bg-BG" sz="1800" dirty="0" err="1">
                <a:solidFill>
                  <a:srgbClr val="3333CC"/>
                </a:solidFill>
                <a:latin typeface="Arial" pitchFamily="34" charset="0"/>
                <a:cs typeface="Arial" pitchFamily="34" charset="0"/>
              </a:rPr>
              <a:t>контурни</a:t>
            </a:r>
            <a:r>
              <a:rPr lang="bg-BG" sz="1800" dirty="0">
                <a:solidFill>
                  <a:srgbClr val="3333CC"/>
                </a:solidFill>
                <a:latin typeface="Arial" pitchFamily="34" charset="0"/>
                <a:cs typeface="Arial" pitchFamily="34" charset="0"/>
              </a:rPr>
              <a:t> механизми)</a:t>
            </a:r>
          </a:p>
          <a:p>
            <a:pPr>
              <a:lnSpc>
                <a:spcPct val="150000"/>
              </a:lnSpc>
              <a:buFont typeface="Wingdings" pitchFamily="2" charset="2"/>
              <a:buChar char="v"/>
            </a:pPr>
            <a:r>
              <a:rPr lang="ru-RU" sz="1800" dirty="0" err="1">
                <a:solidFill>
                  <a:srgbClr val="3333CC"/>
                </a:solidFill>
                <a:latin typeface="Arial" pitchFamily="34" charset="0"/>
                <a:cs typeface="Arial" pitchFamily="34" charset="0"/>
              </a:rPr>
              <a:t>Гърбични</a:t>
            </a:r>
            <a:r>
              <a:rPr lang="ru-RU" sz="1800" dirty="0">
                <a:solidFill>
                  <a:srgbClr val="3333CC"/>
                </a:solidFill>
                <a:latin typeface="Arial" pitchFamily="34" charset="0"/>
                <a:cs typeface="Arial" pitchFamily="34" charset="0"/>
              </a:rPr>
              <a:t> </a:t>
            </a:r>
            <a:r>
              <a:rPr lang="ru-RU" sz="1800" dirty="0" err="1">
                <a:solidFill>
                  <a:srgbClr val="3333CC"/>
                </a:solidFill>
                <a:latin typeface="Arial" pitchFamily="34" charset="0"/>
                <a:cs typeface="Arial" pitchFamily="34" charset="0"/>
              </a:rPr>
              <a:t>механизми</a:t>
            </a:r>
            <a:r>
              <a:rPr lang="ru-RU" sz="1800" dirty="0">
                <a:solidFill>
                  <a:srgbClr val="3333CC"/>
                </a:solidFill>
                <a:latin typeface="Arial" pitchFamily="34" charset="0"/>
                <a:cs typeface="Arial" pitchFamily="34" charset="0"/>
              </a:rPr>
              <a:t> </a:t>
            </a:r>
            <a:r>
              <a:rPr lang="ru-RU" sz="1800" dirty="0">
                <a:latin typeface="Arial" pitchFamily="34" charset="0"/>
                <a:cs typeface="Arial" pitchFamily="34" charset="0"/>
              </a:rPr>
              <a:t>– </a:t>
            </a:r>
            <a:r>
              <a:rPr lang="ru-RU" sz="1800" dirty="0" err="1">
                <a:latin typeface="Arial" pitchFamily="34" charset="0"/>
                <a:cs typeface="Arial" pitchFamily="34" charset="0"/>
              </a:rPr>
              <a:t>преобразуват</a:t>
            </a:r>
            <a:r>
              <a:rPr lang="ru-RU" sz="1800" dirty="0">
                <a:latin typeface="Arial" pitchFamily="34" charset="0"/>
                <a:cs typeface="Arial" pitchFamily="34" charset="0"/>
              </a:rPr>
              <a:t> </a:t>
            </a:r>
            <a:r>
              <a:rPr lang="ru-RU" sz="1800" dirty="0" err="1">
                <a:latin typeface="Arial" pitchFamily="34" charset="0"/>
                <a:cs typeface="Arial" pitchFamily="34" charset="0"/>
              </a:rPr>
              <a:t>най-често</a:t>
            </a:r>
            <a:r>
              <a:rPr lang="ru-RU" sz="1800" dirty="0">
                <a:latin typeface="Arial" pitchFamily="34" charset="0"/>
                <a:cs typeface="Arial" pitchFamily="34" charset="0"/>
              </a:rPr>
              <a:t> ротация на </a:t>
            </a:r>
            <a:r>
              <a:rPr lang="ru-RU" sz="1800" dirty="0" err="1">
                <a:latin typeface="Arial" pitchFamily="34" charset="0"/>
                <a:cs typeface="Arial" pitchFamily="34" charset="0"/>
              </a:rPr>
              <a:t>входното</a:t>
            </a:r>
            <a:r>
              <a:rPr lang="ru-RU" sz="1800" dirty="0">
                <a:latin typeface="Arial" pitchFamily="34" charset="0"/>
                <a:cs typeface="Arial" pitchFamily="34" charset="0"/>
              </a:rPr>
              <a:t> звено, </a:t>
            </a:r>
            <a:r>
              <a:rPr lang="bg-BG" sz="1800" dirty="0">
                <a:latin typeface="Arial" pitchFamily="34" charset="0"/>
                <a:cs typeface="Arial" pitchFamily="34" charset="0"/>
              </a:rPr>
              <a:t>наречено</a:t>
            </a:r>
            <a:r>
              <a:rPr lang="ru-RU" sz="1800" dirty="0">
                <a:latin typeface="Arial" pitchFamily="34" charset="0"/>
                <a:cs typeface="Arial" pitchFamily="34" charset="0"/>
              </a:rPr>
              <a:t> </a:t>
            </a:r>
            <a:r>
              <a:rPr lang="ru-RU" sz="1800" dirty="0" err="1">
                <a:latin typeface="Arial" pitchFamily="34" charset="0"/>
                <a:cs typeface="Arial" pitchFamily="34" charset="0"/>
              </a:rPr>
              <a:t>гърбица</a:t>
            </a:r>
            <a:r>
              <a:rPr lang="ru-RU" sz="1800" dirty="0">
                <a:latin typeface="Arial" pitchFamily="34" charset="0"/>
                <a:cs typeface="Arial" pitchFamily="34" charset="0"/>
              </a:rPr>
              <a:t>, </a:t>
            </a:r>
            <a:r>
              <a:rPr lang="ru-RU" sz="1800" dirty="0" err="1">
                <a:latin typeface="Arial" pitchFamily="34" charset="0"/>
                <a:cs typeface="Arial" pitchFamily="34" charset="0"/>
              </a:rPr>
              <a:t>във</a:t>
            </a:r>
            <a:r>
              <a:rPr lang="ru-RU" sz="1800" dirty="0">
                <a:latin typeface="Arial" pitchFamily="34" charset="0"/>
                <a:cs typeface="Arial" pitchFamily="34" charset="0"/>
              </a:rPr>
              <a:t> </a:t>
            </a:r>
            <a:r>
              <a:rPr lang="ru-RU" sz="1800" dirty="0" err="1">
                <a:latin typeface="Arial" pitchFamily="34" charset="0"/>
                <a:cs typeface="Arial" pitchFamily="34" charset="0"/>
              </a:rPr>
              <a:t>възвратно</a:t>
            </a:r>
            <a:r>
              <a:rPr lang="ru-RU" sz="1800" dirty="0">
                <a:latin typeface="Arial" pitchFamily="34" charset="0"/>
                <a:cs typeface="Arial" pitchFamily="34" charset="0"/>
              </a:rPr>
              <a:t> движение на </a:t>
            </a:r>
            <a:r>
              <a:rPr lang="ru-RU" sz="1800" dirty="0" err="1">
                <a:latin typeface="Arial" pitchFamily="34" charset="0"/>
                <a:cs typeface="Arial" pitchFamily="34" charset="0"/>
              </a:rPr>
              <a:t>изходното</a:t>
            </a:r>
            <a:r>
              <a:rPr lang="ru-RU" sz="1800" dirty="0">
                <a:latin typeface="Arial" pitchFamily="34" charset="0"/>
                <a:cs typeface="Arial" pitchFamily="34" charset="0"/>
              </a:rPr>
              <a:t> звено</a:t>
            </a:r>
            <a:endParaRPr lang="bg-BG" sz="1800" dirty="0">
              <a:latin typeface="Arial" pitchFamily="34" charset="0"/>
              <a:cs typeface="Arial" pitchFamily="34" charset="0"/>
            </a:endParaRPr>
          </a:p>
          <a:p>
            <a:pPr>
              <a:buFont typeface="Wingdings" pitchFamily="2" charset="2"/>
              <a:buChar char="v"/>
            </a:pPr>
            <a:r>
              <a:rPr lang="ru-RU" sz="1800" dirty="0" err="1">
                <a:solidFill>
                  <a:srgbClr val="3333CC"/>
                </a:solidFill>
                <a:latin typeface="Arial" pitchFamily="34" charset="0"/>
                <a:cs typeface="Arial" pitchFamily="34" charset="0"/>
              </a:rPr>
              <a:t>Зъбни</a:t>
            </a:r>
            <a:r>
              <a:rPr lang="ru-RU" sz="1800" dirty="0">
                <a:solidFill>
                  <a:srgbClr val="3333CC"/>
                </a:solidFill>
                <a:latin typeface="Arial" pitchFamily="34" charset="0"/>
                <a:cs typeface="Arial" pitchFamily="34" charset="0"/>
              </a:rPr>
              <a:t> </a:t>
            </a:r>
            <a:r>
              <a:rPr lang="ru-RU" sz="1800" dirty="0" err="1">
                <a:solidFill>
                  <a:srgbClr val="3333CC"/>
                </a:solidFill>
                <a:latin typeface="Arial" pitchFamily="34" charset="0"/>
                <a:cs typeface="Arial" pitchFamily="34" charset="0"/>
              </a:rPr>
              <a:t>механизми</a:t>
            </a:r>
            <a:r>
              <a:rPr lang="ru-RU" sz="1800" dirty="0">
                <a:solidFill>
                  <a:srgbClr val="3333CC"/>
                </a:solidFill>
                <a:latin typeface="Arial" pitchFamily="34" charset="0"/>
                <a:cs typeface="Arial" pitchFamily="34" charset="0"/>
              </a:rPr>
              <a:t> </a:t>
            </a:r>
            <a:r>
              <a:rPr lang="ru-RU" sz="1800" dirty="0">
                <a:latin typeface="Arial" pitchFamily="34" charset="0"/>
                <a:cs typeface="Arial" pitchFamily="34" charset="0"/>
              </a:rPr>
              <a:t>– служат за </a:t>
            </a:r>
            <a:r>
              <a:rPr lang="ru-RU" sz="1800" dirty="0" err="1">
                <a:latin typeface="Arial" pitchFamily="34" charset="0"/>
                <a:cs typeface="Arial" pitchFamily="34" charset="0"/>
              </a:rPr>
              <a:t>предаване</a:t>
            </a:r>
            <a:r>
              <a:rPr lang="ru-RU" sz="1800" dirty="0">
                <a:latin typeface="Arial" pitchFamily="34" charset="0"/>
                <a:cs typeface="Arial" pitchFamily="34" charset="0"/>
              </a:rPr>
              <a:t> и </a:t>
            </a:r>
            <a:r>
              <a:rPr lang="ru-RU" sz="1800" dirty="0" err="1">
                <a:latin typeface="Arial" pitchFamily="34" charset="0"/>
                <a:cs typeface="Arial" pitchFamily="34" charset="0"/>
              </a:rPr>
              <a:t>преобразуване</a:t>
            </a:r>
            <a:r>
              <a:rPr lang="ru-RU" sz="1800" dirty="0">
                <a:latin typeface="Arial" pitchFamily="34" charset="0"/>
                <a:cs typeface="Arial" pitchFamily="34" charset="0"/>
              </a:rPr>
              <a:t> на </a:t>
            </a:r>
            <a:r>
              <a:rPr lang="ru-RU" sz="1800" dirty="0" err="1">
                <a:latin typeface="Arial" pitchFamily="34" charset="0"/>
                <a:cs typeface="Arial" pitchFamily="34" charset="0"/>
              </a:rPr>
              <a:t>ротационни</a:t>
            </a:r>
            <a:r>
              <a:rPr lang="ru-RU" sz="1800" dirty="0">
                <a:latin typeface="Arial" pitchFamily="34" charset="0"/>
                <a:cs typeface="Arial" pitchFamily="34" charset="0"/>
              </a:rPr>
              <a:t> движения между </a:t>
            </a:r>
            <a:r>
              <a:rPr lang="ru-RU" sz="1800" dirty="0" err="1">
                <a:latin typeface="Arial" pitchFamily="34" charset="0"/>
                <a:cs typeface="Arial" pitchFamily="34" charset="0"/>
              </a:rPr>
              <a:t>успоредни</a:t>
            </a:r>
            <a:r>
              <a:rPr lang="ru-RU" sz="1800" dirty="0">
                <a:latin typeface="Arial" pitchFamily="34" charset="0"/>
                <a:cs typeface="Arial" pitchFamily="34" charset="0"/>
              </a:rPr>
              <a:t>, </a:t>
            </a:r>
            <a:r>
              <a:rPr lang="ru-RU" sz="1800" dirty="0" err="1">
                <a:latin typeface="Arial" pitchFamily="34" charset="0"/>
                <a:cs typeface="Arial" pitchFamily="34" charset="0"/>
              </a:rPr>
              <a:t>пресичащи</a:t>
            </a:r>
            <a:r>
              <a:rPr lang="ru-RU" sz="1800" dirty="0">
                <a:latin typeface="Arial" pitchFamily="34" charset="0"/>
                <a:cs typeface="Arial" pitchFamily="34" charset="0"/>
              </a:rPr>
              <a:t> се или </a:t>
            </a:r>
            <a:r>
              <a:rPr lang="ru-RU" sz="1800" dirty="0" err="1">
                <a:latin typeface="Arial" pitchFamily="34" charset="0"/>
                <a:cs typeface="Arial" pitchFamily="34" charset="0"/>
              </a:rPr>
              <a:t>кръстосани</a:t>
            </a:r>
            <a:r>
              <a:rPr lang="ru-RU" sz="1800" dirty="0">
                <a:latin typeface="Arial" pitchFamily="34" charset="0"/>
                <a:cs typeface="Arial" pitchFamily="34" charset="0"/>
              </a:rPr>
              <a:t> оси.</a:t>
            </a:r>
            <a:endParaRPr lang="bg-BG" sz="1800" dirty="0">
              <a:latin typeface="Arial" pitchFamily="34" charset="0"/>
              <a:cs typeface="Arial" pitchFamily="34" charset="0"/>
            </a:endParaRPr>
          </a:p>
          <a:p>
            <a:pPr>
              <a:buFont typeface="Wingdings" pitchFamily="2" charset="2"/>
              <a:buChar char="v"/>
            </a:pPr>
            <a:r>
              <a:rPr lang="ru-RU" sz="1800" dirty="0" err="1">
                <a:solidFill>
                  <a:srgbClr val="3333CC"/>
                </a:solidFill>
                <a:latin typeface="Arial" pitchFamily="34" charset="0"/>
                <a:cs typeface="Arial" pitchFamily="34" charset="0"/>
              </a:rPr>
              <a:t>Механизми</a:t>
            </a:r>
            <a:r>
              <a:rPr lang="ru-RU" sz="1800" dirty="0">
                <a:solidFill>
                  <a:srgbClr val="3333CC"/>
                </a:solidFill>
                <a:latin typeface="Arial" pitchFamily="34" charset="0"/>
                <a:cs typeface="Arial" pitchFamily="34" charset="0"/>
              </a:rPr>
              <a:t> с </a:t>
            </a:r>
            <a:r>
              <a:rPr lang="ru-RU" sz="1800" dirty="0" err="1">
                <a:solidFill>
                  <a:srgbClr val="3333CC"/>
                </a:solidFill>
                <a:latin typeface="Arial" pitchFamily="34" charset="0"/>
                <a:cs typeface="Arial" pitchFamily="34" charset="0"/>
              </a:rPr>
              <a:t>гъвкаво</a:t>
            </a:r>
            <a:r>
              <a:rPr lang="ru-RU" sz="1800" dirty="0">
                <a:solidFill>
                  <a:srgbClr val="3333CC"/>
                </a:solidFill>
                <a:latin typeface="Arial" pitchFamily="34" charset="0"/>
                <a:cs typeface="Arial" pitchFamily="34" charset="0"/>
              </a:rPr>
              <a:t> звено </a:t>
            </a:r>
            <a:r>
              <a:rPr lang="ru-RU" sz="1800" dirty="0">
                <a:latin typeface="Arial" pitchFamily="34" charset="0"/>
                <a:cs typeface="Arial" pitchFamily="34" charset="0"/>
              </a:rPr>
              <a:t>– </a:t>
            </a:r>
            <a:r>
              <a:rPr lang="ru-RU" sz="1800" dirty="0" err="1">
                <a:latin typeface="Arial" pitchFamily="34" charset="0"/>
                <a:cs typeface="Arial" pitchFamily="34" charset="0"/>
              </a:rPr>
              <a:t>предават</a:t>
            </a:r>
            <a:r>
              <a:rPr lang="ru-RU" sz="1800" dirty="0">
                <a:latin typeface="Arial" pitchFamily="34" charset="0"/>
                <a:cs typeface="Arial" pitchFamily="34" charset="0"/>
              </a:rPr>
              <a:t> движение посредством </a:t>
            </a:r>
            <a:r>
              <a:rPr lang="ru-RU" sz="1800" dirty="0" err="1">
                <a:latin typeface="Arial" pitchFamily="34" charset="0"/>
                <a:cs typeface="Arial" pitchFamily="34" charset="0"/>
              </a:rPr>
              <a:t>неразтегливи</a:t>
            </a:r>
            <a:r>
              <a:rPr lang="ru-RU" sz="1800" dirty="0">
                <a:latin typeface="Arial" pitchFamily="34" charset="0"/>
                <a:cs typeface="Arial" pitchFamily="34" charset="0"/>
              </a:rPr>
              <a:t> </a:t>
            </a:r>
            <a:r>
              <a:rPr lang="ru-RU" sz="1800" dirty="0" err="1">
                <a:latin typeface="Arial" pitchFamily="34" charset="0"/>
                <a:cs typeface="Arial" pitchFamily="34" charset="0"/>
              </a:rPr>
              <a:t>елементи</a:t>
            </a:r>
            <a:r>
              <a:rPr lang="ru-RU" sz="1800" dirty="0">
                <a:latin typeface="Arial" pitchFamily="34" charset="0"/>
                <a:cs typeface="Arial" pitchFamily="34" charset="0"/>
              </a:rPr>
              <a:t> (</a:t>
            </a:r>
            <a:r>
              <a:rPr lang="ru-RU" sz="1800" dirty="0" err="1">
                <a:latin typeface="Arial" pitchFamily="34" charset="0"/>
                <a:cs typeface="Arial" pitchFamily="34" charset="0"/>
              </a:rPr>
              <a:t>ленти</a:t>
            </a:r>
            <a:r>
              <a:rPr lang="ru-RU" sz="1800" dirty="0">
                <a:latin typeface="Arial" pitchFamily="34" charset="0"/>
                <a:cs typeface="Arial" pitchFamily="34" charset="0"/>
              </a:rPr>
              <a:t>, </a:t>
            </a:r>
            <a:r>
              <a:rPr lang="ru-RU" sz="1800" dirty="0" err="1">
                <a:latin typeface="Arial" pitchFamily="34" charset="0"/>
                <a:cs typeface="Arial" pitchFamily="34" charset="0"/>
              </a:rPr>
              <a:t>ремъци</a:t>
            </a:r>
            <a:r>
              <a:rPr lang="ru-RU" sz="1800" dirty="0">
                <a:latin typeface="Arial" pitchFamily="34" charset="0"/>
                <a:cs typeface="Arial" pitchFamily="34" charset="0"/>
              </a:rPr>
              <a:t>, вериги, </a:t>
            </a:r>
            <a:r>
              <a:rPr lang="ru-RU" sz="1800" dirty="0" err="1">
                <a:latin typeface="Arial" pitchFamily="34" charset="0"/>
                <a:cs typeface="Arial" pitchFamily="34" charset="0"/>
              </a:rPr>
              <a:t>въжета</a:t>
            </a:r>
            <a:r>
              <a:rPr lang="ru-RU" sz="1800" dirty="0">
                <a:latin typeface="Arial" pitchFamily="34" charset="0"/>
                <a:cs typeface="Arial" pitchFamily="34" charset="0"/>
              </a:rPr>
              <a:t>, </a:t>
            </a:r>
            <a:r>
              <a:rPr lang="ru-RU" sz="1800" dirty="0" err="1">
                <a:latin typeface="Arial" pitchFamily="34" charset="0"/>
                <a:cs typeface="Arial" pitchFamily="34" charset="0"/>
              </a:rPr>
              <a:t>корди</a:t>
            </a:r>
            <a:r>
              <a:rPr lang="ru-RU" sz="1800" dirty="0">
                <a:latin typeface="Arial" pitchFamily="34" charset="0"/>
                <a:cs typeface="Arial" pitchFamily="34" charset="0"/>
              </a:rPr>
              <a:t> и др.), </a:t>
            </a:r>
            <a:r>
              <a:rPr lang="ru-RU" sz="1800" dirty="0" err="1">
                <a:latin typeface="Arial" pitchFamily="34" charset="0"/>
                <a:cs typeface="Arial" pitchFamily="34" charset="0"/>
              </a:rPr>
              <a:t>които</a:t>
            </a:r>
            <a:r>
              <a:rPr lang="ru-RU" sz="1800" dirty="0">
                <a:latin typeface="Arial" pitchFamily="34" charset="0"/>
                <a:cs typeface="Arial" pitchFamily="34" charset="0"/>
              </a:rPr>
              <a:t> частично или </a:t>
            </a:r>
            <a:r>
              <a:rPr lang="ru-RU" sz="1800" dirty="0" err="1">
                <a:latin typeface="Arial" pitchFamily="34" charset="0"/>
                <a:cs typeface="Arial" pitchFamily="34" charset="0"/>
              </a:rPr>
              <a:t>напълно</a:t>
            </a:r>
            <a:r>
              <a:rPr lang="ru-RU" sz="1800" dirty="0">
                <a:latin typeface="Arial" pitchFamily="34" charset="0"/>
                <a:cs typeface="Arial" pitchFamily="34" charset="0"/>
              </a:rPr>
              <a:t> </a:t>
            </a:r>
            <a:r>
              <a:rPr lang="ru-RU" sz="1800" dirty="0" err="1">
                <a:latin typeface="Arial" pitchFamily="34" charset="0"/>
                <a:cs typeface="Arial" pitchFamily="34" charset="0"/>
              </a:rPr>
              <a:t>обхващат</a:t>
            </a:r>
            <a:r>
              <a:rPr lang="ru-RU" sz="1800" dirty="0">
                <a:latin typeface="Arial" pitchFamily="34" charset="0"/>
                <a:cs typeface="Arial" pitchFamily="34" charset="0"/>
              </a:rPr>
              <a:t> </a:t>
            </a:r>
            <a:r>
              <a:rPr lang="ru-RU" sz="1800" dirty="0" err="1">
                <a:latin typeface="Arial" pitchFamily="34" charset="0"/>
                <a:cs typeface="Arial" pitchFamily="34" charset="0"/>
              </a:rPr>
              <a:t>едно</a:t>
            </a:r>
            <a:r>
              <a:rPr lang="ru-RU" sz="1800" dirty="0">
                <a:latin typeface="Arial" pitchFamily="34" charset="0"/>
                <a:cs typeface="Arial" pitchFamily="34" charset="0"/>
              </a:rPr>
              <a:t> </a:t>
            </a:r>
            <a:r>
              <a:rPr lang="ru-RU" sz="1800" dirty="0" err="1">
                <a:latin typeface="Arial" pitchFamily="34" charset="0"/>
                <a:cs typeface="Arial" pitchFamily="34" charset="0"/>
              </a:rPr>
              <a:t>или</a:t>
            </a:r>
            <a:r>
              <a:rPr lang="ru-RU" sz="1800" dirty="0">
                <a:latin typeface="Arial" pitchFamily="34" charset="0"/>
                <a:cs typeface="Arial" pitchFamily="34" charset="0"/>
              </a:rPr>
              <a:t> </a:t>
            </a:r>
            <a:r>
              <a:rPr lang="ru-RU" sz="1800" dirty="0" err="1">
                <a:latin typeface="Arial" pitchFamily="34" charset="0"/>
                <a:cs typeface="Arial" pitchFamily="34" charset="0"/>
              </a:rPr>
              <a:t>повече</a:t>
            </a:r>
            <a:r>
              <a:rPr lang="ru-RU" sz="1800" dirty="0">
                <a:latin typeface="Arial" pitchFamily="34" charset="0"/>
                <a:cs typeface="Arial" pitchFamily="34" charset="0"/>
              </a:rPr>
              <a:t> </a:t>
            </a:r>
            <a:r>
              <a:rPr lang="ru-RU" sz="1800" dirty="0" err="1">
                <a:latin typeface="Arial" pitchFamily="34" charset="0"/>
                <a:cs typeface="Arial" pitchFamily="34" charset="0"/>
              </a:rPr>
              <a:t>профилирани</a:t>
            </a:r>
            <a:r>
              <a:rPr lang="ru-RU" sz="1800" dirty="0">
                <a:latin typeface="Arial" pitchFamily="34" charset="0"/>
                <a:cs typeface="Arial" pitchFamily="34" charset="0"/>
              </a:rPr>
              <a:t> звена </a:t>
            </a:r>
            <a:endParaRPr lang="en-US" sz="1800" dirty="0">
              <a:latin typeface="Arial" pitchFamily="34" charset="0"/>
              <a:cs typeface="Arial" pitchFamily="34" charset="0"/>
            </a:endParaRPr>
          </a:p>
          <a:p>
            <a:pPr>
              <a:buFont typeface="Wingdings" pitchFamily="2" charset="2"/>
              <a:buChar char="v"/>
            </a:pPr>
            <a:r>
              <a:rPr lang="ru-RU" sz="1800" dirty="0" err="1">
                <a:solidFill>
                  <a:srgbClr val="3333CC"/>
                </a:solidFill>
                <a:latin typeface="Arial" pitchFamily="34" charset="0"/>
                <a:cs typeface="Arial" pitchFamily="34" charset="0"/>
              </a:rPr>
              <a:t>Фрикционни</a:t>
            </a:r>
            <a:r>
              <a:rPr lang="ru-RU" sz="1800" dirty="0">
                <a:solidFill>
                  <a:srgbClr val="3333CC"/>
                </a:solidFill>
                <a:latin typeface="Arial" pitchFamily="34" charset="0"/>
                <a:cs typeface="Arial" pitchFamily="34" charset="0"/>
              </a:rPr>
              <a:t> </a:t>
            </a:r>
            <a:r>
              <a:rPr lang="ru-RU" sz="1800" dirty="0" err="1">
                <a:solidFill>
                  <a:srgbClr val="3333CC"/>
                </a:solidFill>
                <a:latin typeface="Arial" pitchFamily="34" charset="0"/>
                <a:cs typeface="Arial" pitchFamily="34" charset="0"/>
              </a:rPr>
              <a:t>механизми</a:t>
            </a:r>
            <a:r>
              <a:rPr lang="ru-RU" sz="1800" dirty="0">
                <a:solidFill>
                  <a:srgbClr val="3333CC"/>
                </a:solidFill>
                <a:latin typeface="Arial" pitchFamily="34" charset="0"/>
                <a:cs typeface="Arial" pitchFamily="34" charset="0"/>
              </a:rPr>
              <a:t> </a:t>
            </a:r>
            <a:r>
              <a:rPr lang="ru-RU" sz="1800" dirty="0">
                <a:latin typeface="Arial" pitchFamily="34" charset="0"/>
                <a:cs typeface="Arial" pitchFamily="34" charset="0"/>
              </a:rPr>
              <a:t>– </a:t>
            </a:r>
            <a:r>
              <a:rPr lang="ru-RU" sz="1800" dirty="0" err="1">
                <a:latin typeface="Arial" pitchFamily="34" charset="0"/>
                <a:cs typeface="Arial" pitchFamily="34" charset="0"/>
              </a:rPr>
              <a:t>използват</a:t>
            </a:r>
            <a:r>
              <a:rPr lang="ru-RU" sz="1800" dirty="0">
                <a:latin typeface="Arial" pitchFamily="34" charset="0"/>
                <a:cs typeface="Arial" pitchFamily="34" charset="0"/>
              </a:rPr>
              <a:t> се за </a:t>
            </a:r>
            <a:r>
              <a:rPr lang="ru-RU" sz="1800" dirty="0" err="1">
                <a:latin typeface="Arial" pitchFamily="34" charset="0"/>
                <a:cs typeface="Arial" pitchFamily="34" charset="0"/>
              </a:rPr>
              <a:t>предаване</a:t>
            </a:r>
            <a:r>
              <a:rPr lang="ru-RU" sz="1800" dirty="0">
                <a:latin typeface="Arial" pitchFamily="34" charset="0"/>
                <a:cs typeface="Arial" pitchFamily="34" charset="0"/>
              </a:rPr>
              <a:t> и </a:t>
            </a:r>
            <a:r>
              <a:rPr lang="ru-RU" sz="1800" dirty="0" err="1">
                <a:latin typeface="Arial" pitchFamily="34" charset="0"/>
                <a:cs typeface="Arial" pitchFamily="34" charset="0"/>
              </a:rPr>
              <a:t>преобразуване</a:t>
            </a:r>
            <a:r>
              <a:rPr lang="ru-RU" sz="1800" dirty="0">
                <a:latin typeface="Arial" pitchFamily="34" charset="0"/>
                <a:cs typeface="Arial" pitchFamily="34" charset="0"/>
              </a:rPr>
              <a:t> на </a:t>
            </a:r>
            <a:r>
              <a:rPr lang="ru-RU" sz="1800" dirty="0" err="1">
                <a:latin typeface="Arial" pitchFamily="34" charset="0"/>
                <a:cs typeface="Arial" pitchFamily="34" charset="0"/>
              </a:rPr>
              <a:t>въртеливи</a:t>
            </a:r>
            <a:r>
              <a:rPr lang="ru-RU" sz="1800" dirty="0">
                <a:latin typeface="Arial" pitchFamily="34" charset="0"/>
                <a:cs typeface="Arial" pitchFamily="34" charset="0"/>
              </a:rPr>
              <a:t> движения чрез </a:t>
            </a:r>
            <a:r>
              <a:rPr lang="ru-RU" sz="1800" dirty="0" err="1">
                <a:latin typeface="Arial" pitchFamily="34" charset="0"/>
                <a:cs typeface="Arial" pitchFamily="34" charset="0"/>
              </a:rPr>
              <a:t>силите</a:t>
            </a:r>
            <a:r>
              <a:rPr lang="ru-RU" sz="1800" dirty="0">
                <a:latin typeface="Arial" pitchFamily="34" charset="0"/>
                <a:cs typeface="Arial" pitchFamily="34" charset="0"/>
              </a:rPr>
              <a:t> на </a:t>
            </a:r>
            <a:r>
              <a:rPr lang="ru-RU" sz="1800" dirty="0" err="1">
                <a:latin typeface="Arial" pitchFamily="34" charset="0"/>
                <a:cs typeface="Arial" pitchFamily="34" charset="0"/>
              </a:rPr>
              <a:t>триене</a:t>
            </a:r>
            <a:r>
              <a:rPr lang="ru-RU" sz="1800" dirty="0">
                <a:latin typeface="Arial" pitchFamily="34" charset="0"/>
                <a:cs typeface="Arial" pitchFamily="34" charset="0"/>
              </a:rPr>
              <a:t> между </a:t>
            </a:r>
            <a:r>
              <a:rPr lang="ru-RU" sz="1800" dirty="0" err="1">
                <a:latin typeface="Arial" pitchFamily="34" charset="0"/>
                <a:cs typeface="Arial" pitchFamily="34" charset="0"/>
              </a:rPr>
              <a:t>звената</a:t>
            </a:r>
            <a:r>
              <a:rPr lang="ru-RU" sz="1800" dirty="0">
                <a:latin typeface="Arial" pitchFamily="34" charset="0"/>
                <a:cs typeface="Arial" pitchFamily="34" charset="0"/>
              </a:rPr>
              <a:t> на механизма</a:t>
            </a:r>
          </a:p>
          <a:p>
            <a:pPr>
              <a:buFont typeface="Wingdings" pitchFamily="2" charset="2"/>
              <a:buChar char="v"/>
            </a:pPr>
            <a:r>
              <a:rPr lang="ru-RU" sz="1800" dirty="0" err="1">
                <a:solidFill>
                  <a:srgbClr val="3333CC"/>
                </a:solidFill>
              </a:rPr>
              <a:t>Малтийски</a:t>
            </a:r>
            <a:r>
              <a:rPr lang="ru-RU" sz="1800" dirty="0">
                <a:solidFill>
                  <a:srgbClr val="3333CC"/>
                </a:solidFill>
              </a:rPr>
              <a:t> </a:t>
            </a:r>
            <a:r>
              <a:rPr lang="ru-RU" sz="1800" dirty="0" err="1">
                <a:solidFill>
                  <a:srgbClr val="3333CC"/>
                </a:solidFill>
              </a:rPr>
              <a:t>механизми</a:t>
            </a:r>
            <a:r>
              <a:rPr lang="ru-RU" sz="1800" dirty="0">
                <a:solidFill>
                  <a:srgbClr val="3333CC"/>
                </a:solidFill>
              </a:rPr>
              <a:t> </a:t>
            </a:r>
            <a:r>
              <a:rPr lang="ru-RU" sz="1800" dirty="0"/>
              <a:t>– </a:t>
            </a:r>
            <a:r>
              <a:rPr lang="ru-RU" sz="1800" dirty="0" err="1"/>
              <a:t>преобразуват</a:t>
            </a:r>
            <a:r>
              <a:rPr lang="ru-RU" sz="1800" dirty="0"/>
              <a:t> </a:t>
            </a:r>
            <a:r>
              <a:rPr lang="ru-RU" sz="1800" dirty="0" err="1"/>
              <a:t>непрекъсната</a:t>
            </a:r>
            <a:r>
              <a:rPr lang="ru-RU" sz="1800" dirty="0"/>
              <a:t> ротация на </a:t>
            </a:r>
            <a:r>
              <a:rPr lang="ru-RU" sz="1800" dirty="0" err="1"/>
              <a:t>входното</a:t>
            </a:r>
            <a:r>
              <a:rPr lang="ru-RU" sz="1800" dirty="0"/>
              <a:t> звено в </a:t>
            </a:r>
            <a:r>
              <a:rPr lang="ru-RU" sz="1800" dirty="0" err="1"/>
              <a:t>прекъсната</a:t>
            </a:r>
            <a:r>
              <a:rPr lang="ru-RU" sz="1800" dirty="0"/>
              <a:t> ротация на </a:t>
            </a:r>
            <a:r>
              <a:rPr lang="ru-RU" sz="1800" dirty="0" err="1"/>
              <a:t>изходното</a:t>
            </a:r>
            <a:r>
              <a:rPr lang="ru-RU" sz="1800" dirty="0"/>
              <a:t> звено </a:t>
            </a:r>
            <a:endParaRPr lang="bg-BG" sz="1800" dirty="0"/>
          </a:p>
          <a:p>
            <a:pPr>
              <a:buFont typeface="Wingdings" pitchFamily="2" charset="2"/>
              <a:buChar char="v"/>
            </a:pPr>
            <a:endParaRPr lang="en-US" sz="1800" dirty="0">
              <a:solidFill>
                <a:srgbClr val="000099"/>
              </a:solidFill>
              <a:latin typeface="Arial" pitchFamily="34" charset="0"/>
              <a:cs typeface="Arial" pitchFamily="34" charset="0"/>
            </a:endParaRPr>
          </a:p>
          <a:p>
            <a:pPr>
              <a:buFont typeface="Wingdings" pitchFamily="2" charset="2"/>
              <a:buChar char="v"/>
            </a:pPr>
            <a:endParaRPr lang="bg-BG" sz="1800" dirty="0">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BFE999D1-F9A4-4778-B8C7-0170286633BE}" type="slidenum">
              <a:rPr lang="bg-BG" smtClean="0"/>
              <a:pPr/>
              <a:t>29</a:t>
            </a:fld>
            <a:endParaRPr lang="bg-BG"/>
          </a:p>
        </p:txBody>
      </p:sp>
      <p:pic>
        <p:nvPicPr>
          <p:cNvPr id="5" name="Picture 4" descr="Logo-TU-blue-3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2844" y="0"/>
            <a:ext cx="714380" cy="7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57232"/>
          </a:xfrm>
        </p:spPr>
        <p:txBody>
          <a:bodyPr/>
          <a:lstStyle/>
          <a:p>
            <a:r>
              <a:rPr lang="bg-BG" sz="2200" dirty="0">
                <a:solidFill>
                  <a:srgbClr val="C00000"/>
                </a:solidFill>
                <a:effectLst/>
                <a:latin typeface="Arial" pitchFamily="34" charset="0"/>
                <a:cs typeface="Arial" pitchFamily="34" charset="0"/>
              </a:rPr>
              <a:t>Съдържание: лекции</a:t>
            </a:r>
          </a:p>
        </p:txBody>
      </p:sp>
      <p:sp>
        <p:nvSpPr>
          <p:cNvPr id="3" name="Content Placeholder 2"/>
          <p:cNvSpPr>
            <a:spLocks noGrp="1"/>
          </p:cNvSpPr>
          <p:nvPr>
            <p:ph idx="1"/>
          </p:nvPr>
        </p:nvSpPr>
        <p:spPr>
          <a:xfrm>
            <a:off x="457200" y="1000108"/>
            <a:ext cx="8229600" cy="5095892"/>
          </a:xfrm>
        </p:spPr>
        <p:txBody>
          <a:bodyPr/>
          <a:lstStyle/>
          <a:p>
            <a:pPr>
              <a:buClr>
                <a:srgbClr val="FF0000"/>
              </a:buClr>
              <a:buFont typeface="Wingdings" panose="05000000000000000000" pitchFamily="2" charset="2"/>
              <a:buChar char="Ø"/>
              <a:defRPr/>
            </a:pPr>
            <a:r>
              <a:rPr lang="ru-RU" sz="2200" dirty="0">
                <a:latin typeface="Arial" pitchFamily="34" charset="0"/>
                <a:cs typeface="Arial" pitchFamily="34" charset="0"/>
              </a:rPr>
              <a:t>Общи сведения за </a:t>
            </a:r>
            <a:r>
              <a:rPr lang="ru-RU" sz="2200" dirty="0" err="1">
                <a:latin typeface="Arial" pitchFamily="34" charset="0"/>
                <a:cs typeface="Arial" pitchFamily="34" charset="0"/>
              </a:rPr>
              <a:t>машините</a:t>
            </a:r>
            <a:r>
              <a:rPr lang="ru-RU" sz="2200" dirty="0">
                <a:latin typeface="Arial" pitchFamily="34" charset="0"/>
                <a:cs typeface="Arial" pitchFamily="34" charset="0"/>
              </a:rPr>
              <a:t> и </a:t>
            </a:r>
            <a:r>
              <a:rPr lang="ru-RU" sz="2200" dirty="0" err="1">
                <a:latin typeface="Arial" pitchFamily="34" charset="0"/>
                <a:cs typeface="Arial" pitchFamily="34" charset="0"/>
              </a:rPr>
              <a:t>механизмите</a:t>
            </a:r>
            <a:endParaRPr lang="ru-RU" sz="2200" dirty="0">
              <a:latin typeface="Arial" pitchFamily="34" charset="0"/>
              <a:cs typeface="Arial" pitchFamily="34" charset="0"/>
            </a:endParaRPr>
          </a:p>
          <a:p>
            <a:pPr>
              <a:buClr>
                <a:srgbClr val="FF0000"/>
              </a:buClr>
              <a:buFont typeface="Wingdings" panose="05000000000000000000" pitchFamily="2" charset="2"/>
              <a:buChar char="Ø"/>
              <a:defRPr/>
            </a:pPr>
            <a:r>
              <a:rPr lang="bg-BG" sz="2200" dirty="0">
                <a:latin typeface="Arial" pitchFamily="34" charset="0"/>
                <a:cs typeface="Arial" pitchFamily="34" charset="0"/>
              </a:rPr>
              <a:t>Кинематика на механизмите </a:t>
            </a:r>
          </a:p>
          <a:p>
            <a:pPr>
              <a:buClr>
                <a:srgbClr val="FF0000"/>
              </a:buClr>
              <a:buFont typeface="Wingdings" panose="05000000000000000000" pitchFamily="2" charset="2"/>
              <a:buChar char="Ø"/>
              <a:defRPr/>
            </a:pPr>
            <a:r>
              <a:rPr lang="bg-BG" sz="2200" dirty="0">
                <a:latin typeface="Arial" pitchFamily="34" charset="0"/>
                <a:cs typeface="Arial" pitchFamily="34" charset="0"/>
              </a:rPr>
              <a:t>Статика на твърдо тяло </a:t>
            </a:r>
          </a:p>
          <a:p>
            <a:pPr>
              <a:buClr>
                <a:srgbClr val="FF0000"/>
              </a:buClr>
              <a:buFont typeface="Wingdings" panose="05000000000000000000" pitchFamily="2" charset="2"/>
              <a:buChar char="Ø"/>
              <a:defRPr/>
            </a:pPr>
            <a:r>
              <a:rPr lang="ru-RU" sz="2200" dirty="0" err="1">
                <a:latin typeface="Arial" pitchFamily="34" charset="0"/>
                <a:cs typeface="Arial" pitchFamily="34" charset="0"/>
              </a:rPr>
              <a:t>Геометрични</a:t>
            </a:r>
            <a:r>
              <a:rPr lang="ru-RU" sz="2200" dirty="0">
                <a:latin typeface="Arial" pitchFamily="34" charset="0"/>
                <a:cs typeface="Arial" pitchFamily="34" charset="0"/>
              </a:rPr>
              <a:t> и </a:t>
            </a:r>
            <a:r>
              <a:rPr lang="ru-RU" sz="2200" dirty="0" err="1">
                <a:latin typeface="Arial" pitchFamily="34" charset="0"/>
                <a:cs typeface="Arial" pitchFamily="34" charset="0"/>
              </a:rPr>
              <a:t>масови</a:t>
            </a:r>
            <a:r>
              <a:rPr lang="ru-RU" sz="2200" dirty="0">
                <a:latin typeface="Arial" pitchFamily="34" charset="0"/>
                <a:cs typeface="Arial" pitchFamily="34" charset="0"/>
              </a:rPr>
              <a:t> характеристики на </a:t>
            </a:r>
            <a:r>
              <a:rPr lang="ru-RU" sz="2200" dirty="0" err="1">
                <a:latin typeface="Arial" pitchFamily="34" charset="0"/>
                <a:cs typeface="Arial" pitchFamily="34" charset="0"/>
              </a:rPr>
              <a:t>телата</a:t>
            </a:r>
            <a:r>
              <a:rPr lang="ru-RU" sz="2200" dirty="0">
                <a:latin typeface="Arial" pitchFamily="34" charset="0"/>
                <a:cs typeface="Arial" pitchFamily="34" charset="0"/>
              </a:rPr>
              <a:t> </a:t>
            </a:r>
          </a:p>
          <a:p>
            <a:pPr>
              <a:buClr>
                <a:srgbClr val="FF0000"/>
              </a:buClr>
              <a:buFont typeface="Wingdings" panose="05000000000000000000" pitchFamily="2" charset="2"/>
              <a:buChar char="Ø"/>
              <a:defRPr/>
            </a:pPr>
            <a:r>
              <a:rPr lang="ru-RU" sz="2200" dirty="0" err="1">
                <a:latin typeface="Arial" pitchFamily="34" charset="0"/>
                <a:cs typeface="Arial" pitchFamily="34" charset="0"/>
              </a:rPr>
              <a:t>Сили</a:t>
            </a:r>
            <a:r>
              <a:rPr lang="ru-RU" sz="2200" dirty="0">
                <a:latin typeface="Arial" pitchFamily="34" charset="0"/>
                <a:cs typeface="Arial" pitchFamily="34" charset="0"/>
              </a:rPr>
              <a:t> на </a:t>
            </a:r>
            <a:r>
              <a:rPr lang="ru-RU" sz="2200" dirty="0" err="1">
                <a:latin typeface="Arial" pitchFamily="34" charset="0"/>
                <a:cs typeface="Arial" pitchFamily="34" charset="0"/>
              </a:rPr>
              <a:t>триене</a:t>
            </a:r>
            <a:r>
              <a:rPr lang="ru-RU" sz="2200" dirty="0">
                <a:latin typeface="Arial" pitchFamily="34" charset="0"/>
                <a:cs typeface="Arial" pitchFamily="34" charset="0"/>
              </a:rPr>
              <a:t> в </a:t>
            </a:r>
            <a:r>
              <a:rPr lang="ru-RU" sz="2200" dirty="0" err="1">
                <a:latin typeface="Arial" pitchFamily="34" charset="0"/>
                <a:cs typeface="Arial" pitchFamily="34" charset="0"/>
              </a:rPr>
              <a:t>кинематичните</a:t>
            </a:r>
            <a:r>
              <a:rPr lang="ru-RU" sz="2200" dirty="0">
                <a:latin typeface="Arial" pitchFamily="34" charset="0"/>
                <a:cs typeface="Arial" pitchFamily="34" charset="0"/>
              </a:rPr>
              <a:t> </a:t>
            </a:r>
            <a:r>
              <a:rPr lang="ru-RU" sz="2200" dirty="0" err="1">
                <a:latin typeface="Arial" pitchFamily="34" charset="0"/>
                <a:cs typeface="Arial" pitchFamily="34" charset="0"/>
              </a:rPr>
              <a:t>двоици</a:t>
            </a:r>
            <a:endParaRPr lang="ru-RU" sz="2200" dirty="0">
              <a:latin typeface="Arial" pitchFamily="34" charset="0"/>
              <a:cs typeface="Arial" pitchFamily="34" charset="0"/>
            </a:endParaRPr>
          </a:p>
          <a:p>
            <a:pPr>
              <a:buClr>
                <a:srgbClr val="FF0000"/>
              </a:buClr>
              <a:buFont typeface="Wingdings" panose="05000000000000000000" pitchFamily="2" charset="2"/>
              <a:buChar char="Ø"/>
              <a:defRPr/>
            </a:pPr>
            <a:r>
              <a:rPr lang="bg-BG" sz="2200" dirty="0">
                <a:latin typeface="Arial" pitchFamily="34" charset="0"/>
                <a:cs typeface="Arial" pitchFamily="34" charset="0"/>
              </a:rPr>
              <a:t>Якост на телата </a:t>
            </a:r>
          </a:p>
          <a:p>
            <a:pPr>
              <a:buClr>
                <a:srgbClr val="FF0000"/>
              </a:buClr>
              <a:buFont typeface="Wingdings" panose="05000000000000000000" pitchFamily="2" charset="2"/>
              <a:buChar char="Ø"/>
              <a:defRPr/>
            </a:pPr>
            <a:r>
              <a:rPr lang="bg-BG" sz="2200" dirty="0">
                <a:latin typeface="Arial" pitchFamily="34" charset="0"/>
                <a:cs typeface="Arial" pitchFamily="34" charset="0"/>
              </a:rPr>
              <a:t>Еластични елементи </a:t>
            </a:r>
          </a:p>
          <a:p>
            <a:pPr>
              <a:buClr>
                <a:srgbClr val="FF0000"/>
              </a:buClr>
              <a:buFont typeface="Wingdings" panose="05000000000000000000" pitchFamily="2" charset="2"/>
              <a:buChar char="Ø"/>
              <a:defRPr/>
            </a:pPr>
            <a:r>
              <a:rPr lang="bg-BG" sz="2200" dirty="0">
                <a:latin typeface="Arial" pitchFamily="34" charset="0"/>
                <a:cs typeface="Arial" pitchFamily="34" charset="0"/>
              </a:rPr>
              <a:t>Машинни съединения </a:t>
            </a:r>
          </a:p>
          <a:p>
            <a:pPr>
              <a:buClr>
                <a:srgbClr val="FF0000"/>
              </a:buClr>
              <a:buFont typeface="Wingdings" panose="05000000000000000000" pitchFamily="2" charset="2"/>
              <a:buChar char="Ø"/>
              <a:defRPr/>
            </a:pPr>
            <a:r>
              <a:rPr lang="bg-BG" sz="2200" dirty="0">
                <a:latin typeface="Arial" pitchFamily="34" charset="0"/>
                <a:cs typeface="Arial" pitchFamily="34" charset="0"/>
              </a:rPr>
              <a:t>Съединители </a:t>
            </a:r>
          </a:p>
          <a:p>
            <a:pPr>
              <a:buClr>
                <a:srgbClr val="FF0000"/>
              </a:buClr>
              <a:buFont typeface="Wingdings" panose="05000000000000000000" pitchFamily="2" charset="2"/>
              <a:buChar char="Ø"/>
              <a:defRPr/>
            </a:pPr>
            <a:r>
              <a:rPr lang="bg-BG" sz="2200" dirty="0">
                <a:latin typeface="Arial" pitchFamily="34" charset="0"/>
                <a:cs typeface="Arial" pitchFamily="34" charset="0"/>
              </a:rPr>
              <a:t>Лагерни опори </a:t>
            </a:r>
          </a:p>
          <a:p>
            <a:pPr>
              <a:buClr>
                <a:srgbClr val="FF0000"/>
              </a:buClr>
              <a:buFont typeface="Wingdings" panose="05000000000000000000" pitchFamily="2" charset="2"/>
              <a:buChar char="Ø"/>
              <a:defRPr/>
            </a:pPr>
            <a:r>
              <a:rPr lang="ru-RU" sz="2200" dirty="0" err="1">
                <a:latin typeface="Arial" pitchFamily="34" charset="0"/>
                <a:cs typeface="Arial" pitchFamily="34" charset="0"/>
              </a:rPr>
              <a:t>Механизми</a:t>
            </a:r>
            <a:r>
              <a:rPr lang="ru-RU" sz="2200" dirty="0">
                <a:latin typeface="Arial" pitchFamily="34" charset="0"/>
                <a:cs typeface="Arial" pitchFamily="34" charset="0"/>
              </a:rPr>
              <a:t> с постоянно </a:t>
            </a:r>
            <a:r>
              <a:rPr lang="ru-RU" sz="2200" dirty="0" err="1">
                <a:latin typeface="Arial" pitchFamily="34" charset="0"/>
                <a:cs typeface="Arial" pitchFamily="34" charset="0"/>
              </a:rPr>
              <a:t>предавателно</a:t>
            </a:r>
            <a:r>
              <a:rPr lang="ru-RU" sz="2200" dirty="0">
                <a:latin typeface="Arial" pitchFamily="34" charset="0"/>
                <a:cs typeface="Arial" pitchFamily="34" charset="0"/>
              </a:rPr>
              <a:t> отношение </a:t>
            </a:r>
          </a:p>
          <a:p>
            <a:pPr>
              <a:buClr>
                <a:srgbClr val="FF0000"/>
              </a:buClr>
              <a:buFont typeface="Wingdings" panose="05000000000000000000" pitchFamily="2" charset="2"/>
              <a:buChar char="Ø"/>
              <a:defRPr/>
            </a:pPr>
            <a:r>
              <a:rPr lang="bg-BG" sz="2200" dirty="0">
                <a:latin typeface="Arial" pitchFamily="34" charset="0"/>
                <a:cs typeface="Arial" pitchFamily="34" charset="0"/>
              </a:rPr>
              <a:t>Динамика на механични системи </a:t>
            </a:r>
          </a:p>
          <a:p>
            <a:pPr>
              <a:buClr>
                <a:srgbClr val="FF0000"/>
              </a:buClr>
              <a:buFont typeface="Wingdings" panose="05000000000000000000" pitchFamily="2" charset="2"/>
              <a:buChar char="Ø"/>
              <a:defRPr/>
            </a:pPr>
            <a:r>
              <a:rPr lang="bg-BG" sz="2200" dirty="0">
                <a:latin typeface="Arial" pitchFamily="34" charset="0"/>
                <a:cs typeface="Arial" pitchFamily="34" charset="0"/>
              </a:rPr>
              <a:t>Механични трептения </a:t>
            </a:r>
            <a:endParaRPr lang="en-US" sz="2200" dirty="0">
              <a:latin typeface="Arial" pitchFamily="34" charset="0"/>
              <a:cs typeface="Arial" pitchFamily="34" charset="0"/>
            </a:endParaRPr>
          </a:p>
          <a:p>
            <a:endParaRPr lang="bg-BG" sz="2200" dirty="0">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BFE999D1-F9A4-4778-B8C7-0170286633BE}" type="slidenum">
              <a:rPr lang="bg-BG" smtClean="0"/>
              <a:pPr/>
              <a:t>3</a:t>
            </a:fld>
            <a:endParaRPr lang="bg-BG"/>
          </a:p>
        </p:txBody>
      </p:sp>
      <p:pic>
        <p:nvPicPr>
          <p:cNvPr id="5" name="Picture 4" descr="Logo-TU-blue-3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2844" y="142852"/>
            <a:ext cx="714380" cy="7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lstStyle/>
          <a:p>
            <a:r>
              <a:rPr lang="bg-BG" sz="2200" dirty="0">
                <a:solidFill>
                  <a:srgbClr val="C00000"/>
                </a:solidFill>
                <a:effectLst/>
                <a:latin typeface="Arial" pitchFamily="34" charset="0"/>
                <a:cs typeface="Arial" pitchFamily="34" charset="0"/>
              </a:rPr>
              <a:t>Механизми с висши кинематични </a:t>
            </a:r>
            <a:r>
              <a:rPr lang="bg-BG" sz="2200" dirty="0" err="1">
                <a:solidFill>
                  <a:srgbClr val="C00000"/>
                </a:solidFill>
                <a:effectLst/>
                <a:latin typeface="Arial" pitchFamily="34" charset="0"/>
                <a:cs typeface="Arial" pitchFamily="34" charset="0"/>
              </a:rPr>
              <a:t>двоици</a:t>
            </a:r>
            <a:r>
              <a:rPr lang="bg-BG" sz="2200" dirty="0">
                <a:solidFill>
                  <a:srgbClr val="C00000"/>
                </a:solidFill>
                <a:effectLst/>
                <a:latin typeface="Arial" pitchFamily="34" charset="0"/>
                <a:cs typeface="Arial" pitchFamily="34" charset="0"/>
              </a:rPr>
              <a:t> (</a:t>
            </a:r>
            <a:r>
              <a:rPr lang="bg-BG" sz="2200" dirty="0" err="1">
                <a:solidFill>
                  <a:srgbClr val="C00000"/>
                </a:solidFill>
                <a:effectLst/>
                <a:latin typeface="Arial" pitchFamily="34" charset="0"/>
                <a:cs typeface="Arial" pitchFamily="34" charset="0"/>
              </a:rPr>
              <a:t>контурни</a:t>
            </a:r>
            <a:r>
              <a:rPr lang="bg-BG" sz="2200" dirty="0">
                <a:solidFill>
                  <a:srgbClr val="C00000"/>
                </a:solidFill>
                <a:effectLst/>
                <a:latin typeface="Arial" pitchFamily="34" charset="0"/>
                <a:cs typeface="Arial" pitchFamily="34" charset="0"/>
              </a:rPr>
              <a:t> механизми)</a:t>
            </a:r>
            <a:br>
              <a:rPr lang="bg-BG" sz="2200" dirty="0">
                <a:effectLst/>
                <a:latin typeface="Arial" pitchFamily="34" charset="0"/>
                <a:cs typeface="Arial" pitchFamily="34" charset="0"/>
              </a:rPr>
            </a:br>
            <a:endParaRPr lang="bg-BG" sz="2200" dirty="0">
              <a:latin typeface="Arial" pitchFamily="34" charset="0"/>
              <a:cs typeface="Arial" pitchFamily="34" charset="0"/>
            </a:endParaRPr>
          </a:p>
        </p:txBody>
      </p:sp>
      <p:sp>
        <p:nvSpPr>
          <p:cNvPr id="3" name="Content Placeholder 2"/>
          <p:cNvSpPr>
            <a:spLocks noGrp="1"/>
          </p:cNvSpPr>
          <p:nvPr>
            <p:ph idx="1"/>
          </p:nvPr>
        </p:nvSpPr>
        <p:spPr>
          <a:xfrm>
            <a:off x="457200" y="5000636"/>
            <a:ext cx="8229600" cy="1095364"/>
          </a:xfrm>
        </p:spPr>
        <p:txBody>
          <a:bodyPr/>
          <a:lstStyle/>
          <a:p>
            <a:endParaRPr lang="bg-BG" dirty="0"/>
          </a:p>
        </p:txBody>
      </p:sp>
      <p:sp>
        <p:nvSpPr>
          <p:cNvPr id="4" name="Slide Number Placeholder 3"/>
          <p:cNvSpPr>
            <a:spLocks noGrp="1"/>
          </p:cNvSpPr>
          <p:nvPr>
            <p:ph type="sldNum" sz="quarter" idx="12"/>
          </p:nvPr>
        </p:nvSpPr>
        <p:spPr/>
        <p:txBody>
          <a:bodyPr/>
          <a:lstStyle/>
          <a:p>
            <a:fld id="{BFE999D1-F9A4-4778-B8C7-0170286633BE}" type="slidenum">
              <a:rPr lang="bg-BG" smtClean="0"/>
              <a:pPr/>
              <a:t>30</a:t>
            </a:fld>
            <a:endParaRPr lang="bg-BG"/>
          </a:p>
        </p:txBody>
      </p:sp>
      <p:pic>
        <p:nvPicPr>
          <p:cNvPr id="218114" name="Picture 2"/>
          <p:cNvPicPr>
            <a:picLocks noChangeAspect="1" noChangeArrowheads="1"/>
          </p:cNvPicPr>
          <p:nvPr/>
        </p:nvPicPr>
        <p:blipFill>
          <a:blip r:embed="rId2"/>
          <a:srcRect/>
          <a:stretch>
            <a:fillRect/>
          </a:stretch>
        </p:blipFill>
        <p:spPr bwMode="auto">
          <a:xfrm>
            <a:off x="142844" y="1214422"/>
            <a:ext cx="9001156" cy="5261113"/>
          </a:xfrm>
          <a:prstGeom prst="rect">
            <a:avLst/>
          </a:prstGeom>
          <a:noFill/>
          <a:ln w="9525">
            <a:noFill/>
            <a:miter lim="800000"/>
            <a:headEnd/>
            <a:tailEnd/>
          </a:ln>
          <a:effectLst/>
        </p:spPr>
      </p:pic>
      <p:pic>
        <p:nvPicPr>
          <p:cNvPr id="7" name="Picture 6" descr="Logo-TU-blue-3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2844" y="0"/>
            <a:ext cx="714380" cy="7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52"/>
            <a:ext cx="3829048" cy="1000132"/>
          </a:xfrm>
        </p:spPr>
        <p:txBody>
          <a:bodyPr/>
          <a:lstStyle/>
          <a:p>
            <a:r>
              <a:rPr lang="bg-BG" sz="2200" dirty="0" err="1">
                <a:latin typeface="Arial" pitchFamily="34" charset="0"/>
                <a:cs typeface="Arial" pitchFamily="34" charset="0"/>
              </a:rPr>
              <a:t>Контурни</a:t>
            </a:r>
            <a:r>
              <a:rPr lang="bg-BG" sz="2200" dirty="0">
                <a:latin typeface="Arial" pitchFamily="34" charset="0"/>
                <a:cs typeface="Arial" pitchFamily="34" charset="0"/>
              </a:rPr>
              <a:t> механизми – малтийски кръст</a:t>
            </a:r>
          </a:p>
        </p:txBody>
      </p:sp>
      <p:sp>
        <p:nvSpPr>
          <p:cNvPr id="3" name="Content Placeholder 2"/>
          <p:cNvSpPr>
            <a:spLocks noGrp="1"/>
          </p:cNvSpPr>
          <p:nvPr>
            <p:ph idx="1"/>
          </p:nvPr>
        </p:nvSpPr>
        <p:spPr>
          <a:xfrm>
            <a:off x="457200" y="4286256"/>
            <a:ext cx="8043890" cy="2071702"/>
          </a:xfrm>
        </p:spPr>
        <p:txBody>
          <a:bodyPr/>
          <a:lstStyle/>
          <a:p>
            <a:pPr marL="0" indent="0">
              <a:buNone/>
            </a:pPr>
            <a:r>
              <a:rPr lang="ru-RU" sz="1200" dirty="0">
                <a:latin typeface="Arial" pitchFamily="34" charset="0"/>
                <a:cs typeface="Arial" pitchFamily="34" charset="0"/>
              </a:rPr>
              <a:t>Цитат от форум: «Малтийският кръст в този случай служи да ограничи навиването и развиването на пружината или с други думи да не можеш да я навиеш до край и тя да не може да се развие напълно. </a:t>
            </a:r>
            <a:r>
              <a:rPr lang="ru-RU" sz="1200" dirty="0" err="1">
                <a:latin typeface="Arial" pitchFamily="34" charset="0"/>
                <a:cs typeface="Arial" pitchFamily="34" charset="0"/>
              </a:rPr>
              <a:t>Това</a:t>
            </a:r>
            <a:r>
              <a:rPr lang="ru-RU" sz="1200" dirty="0">
                <a:latin typeface="Arial" pitchFamily="34" charset="0"/>
                <a:cs typeface="Arial" pitchFamily="34" charset="0"/>
              </a:rPr>
              <a:t> се </a:t>
            </a:r>
            <a:r>
              <a:rPr lang="ru-RU" sz="1200" dirty="0" err="1">
                <a:latin typeface="Arial" pitchFamily="34" charset="0"/>
                <a:cs typeface="Arial" pitchFamily="34" charset="0"/>
              </a:rPr>
              <a:t>използва</a:t>
            </a:r>
            <a:r>
              <a:rPr lang="ru-RU" sz="1200" dirty="0">
                <a:latin typeface="Arial" pitchFamily="34" charset="0"/>
                <a:cs typeface="Arial" pitchFamily="34" charset="0"/>
              </a:rPr>
              <a:t> при </a:t>
            </a:r>
            <a:r>
              <a:rPr lang="ru-RU" sz="1200" dirty="0" err="1">
                <a:latin typeface="Arial" pitchFamily="34" charset="0"/>
                <a:cs typeface="Arial" pitchFamily="34" charset="0"/>
              </a:rPr>
              <a:t>прецизните</a:t>
            </a:r>
            <a:r>
              <a:rPr lang="ru-RU" sz="1200" dirty="0">
                <a:latin typeface="Arial" pitchFamily="34" charset="0"/>
                <a:cs typeface="Arial" pitchFamily="34" charset="0"/>
              </a:rPr>
              <a:t> </a:t>
            </a:r>
            <a:r>
              <a:rPr lang="ru-RU" sz="1200" dirty="0" err="1">
                <a:latin typeface="Arial" pitchFamily="34" charset="0"/>
                <a:cs typeface="Arial" pitchFamily="34" charset="0"/>
              </a:rPr>
              <a:t>механизми</a:t>
            </a:r>
            <a:r>
              <a:rPr lang="ru-RU" sz="1200" dirty="0">
                <a:latin typeface="Arial" pitchFamily="34" charset="0"/>
                <a:cs typeface="Arial" pitchFamily="34" charset="0"/>
              </a:rPr>
              <a:t>, за да </a:t>
            </a:r>
            <a:r>
              <a:rPr lang="ru-RU" sz="1200" dirty="0" err="1">
                <a:latin typeface="Arial" pitchFamily="34" charset="0"/>
                <a:cs typeface="Arial" pitchFamily="34" charset="0"/>
              </a:rPr>
              <a:t>може</a:t>
            </a:r>
            <a:r>
              <a:rPr lang="ru-RU" sz="1200" dirty="0">
                <a:latin typeface="Arial" pitchFamily="34" charset="0"/>
                <a:cs typeface="Arial" pitchFamily="34" charset="0"/>
              </a:rPr>
              <a:t> </a:t>
            </a:r>
            <a:r>
              <a:rPr lang="ru-RU" sz="1200" dirty="0" err="1">
                <a:latin typeface="Arial" pitchFamily="34" charset="0"/>
                <a:cs typeface="Arial" pitchFamily="34" charset="0"/>
              </a:rPr>
              <a:t>пружината</a:t>
            </a:r>
            <a:r>
              <a:rPr lang="ru-RU" sz="1200" dirty="0">
                <a:latin typeface="Arial" pitchFamily="34" charset="0"/>
                <a:cs typeface="Arial" pitchFamily="34" charset="0"/>
              </a:rPr>
              <a:t> </a:t>
            </a:r>
            <a:r>
              <a:rPr lang="ru-RU" sz="1200" dirty="0" err="1">
                <a:latin typeface="Arial" pitchFamily="34" charset="0"/>
                <a:cs typeface="Arial" pitchFamily="34" charset="0"/>
              </a:rPr>
              <a:t>да</a:t>
            </a:r>
            <a:r>
              <a:rPr lang="ru-RU" sz="1200" dirty="0">
                <a:latin typeface="Arial" pitchFamily="34" charset="0"/>
                <a:cs typeface="Arial" pitchFamily="34" charset="0"/>
              </a:rPr>
              <a:t> </a:t>
            </a:r>
            <a:r>
              <a:rPr lang="ru-RU" sz="1200" dirty="0" err="1">
                <a:latin typeface="Arial" pitchFamily="34" charset="0"/>
                <a:cs typeface="Arial" pitchFamily="34" charset="0"/>
              </a:rPr>
              <a:t>работи</a:t>
            </a:r>
            <a:r>
              <a:rPr lang="ru-RU" sz="1200" dirty="0">
                <a:latin typeface="Arial" pitchFamily="34" charset="0"/>
                <a:cs typeface="Arial" pitchFamily="34" charset="0"/>
              </a:rPr>
              <a:t> в </a:t>
            </a:r>
            <a:r>
              <a:rPr lang="ru-RU" sz="1200" dirty="0" err="1">
                <a:latin typeface="Arial" pitchFamily="34" charset="0"/>
                <a:cs typeface="Arial" pitchFamily="34" charset="0"/>
              </a:rPr>
              <a:t>оптималния</a:t>
            </a:r>
            <a:r>
              <a:rPr lang="ru-RU" sz="1200" dirty="0">
                <a:latin typeface="Arial" pitchFamily="34" charset="0"/>
                <a:cs typeface="Arial" pitchFamily="34" charset="0"/>
              </a:rPr>
              <a:t> си режим и </a:t>
            </a:r>
            <a:r>
              <a:rPr lang="ru-RU" sz="1200" dirty="0" err="1">
                <a:latin typeface="Arial" pitchFamily="34" charset="0"/>
                <a:cs typeface="Arial" pitchFamily="34" charset="0"/>
              </a:rPr>
              <a:t>съответно</a:t>
            </a:r>
            <a:r>
              <a:rPr lang="ru-RU" sz="1200" dirty="0">
                <a:latin typeface="Arial" pitchFamily="34" charset="0"/>
                <a:cs typeface="Arial" pitchFamily="34" charset="0"/>
              </a:rPr>
              <a:t> </a:t>
            </a:r>
            <a:r>
              <a:rPr lang="ru-RU" sz="1200" dirty="0" err="1">
                <a:latin typeface="Arial" pitchFamily="34" charset="0"/>
                <a:cs typeface="Arial" pitchFamily="34" charset="0"/>
              </a:rPr>
              <a:t>часовникът</a:t>
            </a:r>
            <a:r>
              <a:rPr lang="ru-RU" sz="1200" dirty="0">
                <a:latin typeface="Arial" pitchFamily="34" charset="0"/>
                <a:cs typeface="Arial" pitchFamily="34" charset="0"/>
              </a:rPr>
              <a:t> да е </a:t>
            </a:r>
            <a:r>
              <a:rPr lang="ru-RU" sz="1200" dirty="0" err="1">
                <a:latin typeface="Arial" pitchFamily="34" charset="0"/>
                <a:cs typeface="Arial" pitchFamily="34" charset="0"/>
              </a:rPr>
              <a:t>максимално</a:t>
            </a:r>
            <a:r>
              <a:rPr lang="ru-RU" sz="1200" dirty="0">
                <a:latin typeface="Arial" pitchFamily="34" charset="0"/>
                <a:cs typeface="Arial" pitchFamily="34" charset="0"/>
              </a:rPr>
              <a:t> </a:t>
            </a:r>
            <a:r>
              <a:rPr lang="ru-RU" sz="1200" dirty="0" err="1">
                <a:latin typeface="Arial" pitchFamily="34" charset="0"/>
                <a:cs typeface="Arial" pitchFamily="34" charset="0"/>
              </a:rPr>
              <a:t>прецизен</a:t>
            </a:r>
            <a:r>
              <a:rPr lang="ru-RU" sz="1200" dirty="0">
                <a:latin typeface="Arial" pitchFamily="34" charset="0"/>
                <a:cs typeface="Arial" pitchFamily="34" charset="0"/>
              </a:rPr>
              <a:t>.</a:t>
            </a:r>
            <a:br>
              <a:rPr lang="ru-RU" sz="1200" dirty="0">
                <a:latin typeface="Arial" pitchFamily="34" charset="0"/>
                <a:cs typeface="Arial" pitchFamily="34" charset="0"/>
              </a:rPr>
            </a:br>
            <a:r>
              <a:rPr lang="ru-RU" sz="1200" dirty="0" err="1">
                <a:latin typeface="Arial" pitchFamily="34" charset="0"/>
                <a:cs typeface="Arial" pitchFamily="34" charset="0"/>
              </a:rPr>
              <a:t>Причината</a:t>
            </a:r>
            <a:r>
              <a:rPr lang="ru-RU" sz="1200" dirty="0">
                <a:latin typeface="Arial" pitchFamily="34" charset="0"/>
                <a:cs typeface="Arial" pitchFamily="34" charset="0"/>
              </a:rPr>
              <a:t> да се </a:t>
            </a:r>
            <a:r>
              <a:rPr lang="ru-RU" sz="1200" dirty="0" err="1">
                <a:latin typeface="Arial" pitchFamily="34" charset="0"/>
                <a:cs typeface="Arial" pitchFamily="34" charset="0"/>
              </a:rPr>
              <a:t>ползва</a:t>
            </a:r>
            <a:r>
              <a:rPr lang="ru-RU" sz="1200" dirty="0">
                <a:latin typeface="Arial" pitchFamily="34" charset="0"/>
                <a:cs typeface="Arial" pitchFamily="34" charset="0"/>
              </a:rPr>
              <a:t> </a:t>
            </a:r>
            <a:r>
              <a:rPr lang="ru-RU" sz="1200" dirty="0" err="1">
                <a:latin typeface="Arial" pitchFamily="34" charset="0"/>
                <a:cs typeface="Arial" pitchFamily="34" charset="0"/>
              </a:rPr>
              <a:t>този</a:t>
            </a:r>
            <a:r>
              <a:rPr lang="ru-RU" sz="1200" dirty="0">
                <a:latin typeface="Arial" pitchFamily="34" charset="0"/>
                <a:cs typeface="Arial" pitchFamily="34" charset="0"/>
              </a:rPr>
              <a:t> </a:t>
            </a:r>
            <a:r>
              <a:rPr lang="ru-RU" sz="1200" dirty="0" err="1">
                <a:latin typeface="Arial" pitchFamily="34" charset="0"/>
                <a:cs typeface="Arial" pitchFamily="34" charset="0"/>
              </a:rPr>
              <a:t>механизъм</a:t>
            </a:r>
            <a:r>
              <a:rPr lang="ru-RU" sz="1200" dirty="0">
                <a:latin typeface="Arial" pitchFamily="34" charset="0"/>
                <a:cs typeface="Arial" pitchFamily="34" charset="0"/>
              </a:rPr>
              <a:t> е, че </a:t>
            </a:r>
            <a:r>
              <a:rPr lang="ru-RU" sz="1200" dirty="0" err="1">
                <a:latin typeface="Arial" pitchFamily="34" charset="0"/>
                <a:cs typeface="Arial" pitchFamily="34" charset="0"/>
              </a:rPr>
              <a:t>пружината</a:t>
            </a:r>
            <a:r>
              <a:rPr lang="ru-RU" sz="1200" dirty="0">
                <a:latin typeface="Arial" pitchFamily="34" charset="0"/>
                <a:cs typeface="Arial" pitchFamily="34" charset="0"/>
              </a:rPr>
              <a:t> на </a:t>
            </a:r>
            <a:r>
              <a:rPr lang="ru-RU" sz="1200" dirty="0" err="1">
                <a:latin typeface="Arial" pitchFamily="34" charset="0"/>
                <a:cs typeface="Arial" pitchFamily="34" charset="0"/>
              </a:rPr>
              <a:t>часовниците</a:t>
            </a:r>
            <a:r>
              <a:rPr lang="ru-RU" sz="1200" dirty="0">
                <a:latin typeface="Arial" pitchFamily="34" charset="0"/>
                <a:cs typeface="Arial" pitchFamily="34" charset="0"/>
              </a:rPr>
              <a:t> не </a:t>
            </a:r>
            <a:r>
              <a:rPr lang="ru-RU" sz="1200" dirty="0" err="1">
                <a:latin typeface="Arial" pitchFamily="34" charset="0"/>
                <a:cs typeface="Arial" pitchFamily="34" charset="0"/>
              </a:rPr>
              <a:t>осигурява</a:t>
            </a:r>
            <a:r>
              <a:rPr lang="ru-RU" sz="1200" dirty="0">
                <a:latin typeface="Arial" pitchFamily="34" charset="0"/>
                <a:cs typeface="Arial" pitchFamily="34" charset="0"/>
              </a:rPr>
              <a:t> постоянен </a:t>
            </a:r>
            <a:r>
              <a:rPr lang="ru-RU" sz="1200" dirty="0" err="1">
                <a:latin typeface="Arial" pitchFamily="34" charset="0"/>
                <a:cs typeface="Arial" pitchFamily="34" charset="0"/>
              </a:rPr>
              <a:t>въртящ</a:t>
            </a:r>
            <a:r>
              <a:rPr lang="ru-RU" sz="1200" dirty="0">
                <a:latin typeface="Arial" pitchFamily="34" charset="0"/>
                <a:cs typeface="Arial" pitchFamily="34" charset="0"/>
              </a:rPr>
              <a:t> момент, а </a:t>
            </a:r>
            <a:r>
              <a:rPr lang="ru-RU" sz="1200" dirty="0" err="1">
                <a:latin typeface="Arial" pitchFamily="34" charset="0"/>
                <a:cs typeface="Arial" pitchFamily="34" charset="0"/>
              </a:rPr>
              <a:t>когато</a:t>
            </a:r>
            <a:r>
              <a:rPr lang="ru-RU" sz="1200" dirty="0">
                <a:latin typeface="Arial" pitchFamily="34" charset="0"/>
                <a:cs typeface="Arial" pitchFamily="34" charset="0"/>
              </a:rPr>
              <a:t> е навита до край той е много </a:t>
            </a:r>
            <a:r>
              <a:rPr lang="ru-RU" sz="1200" dirty="0" err="1">
                <a:latin typeface="Arial" pitchFamily="34" charset="0"/>
                <a:cs typeface="Arial" pitchFamily="34" charset="0"/>
              </a:rPr>
              <a:t>голям</a:t>
            </a:r>
            <a:r>
              <a:rPr lang="ru-RU" sz="1200" dirty="0">
                <a:latin typeface="Arial" pitchFamily="34" charset="0"/>
                <a:cs typeface="Arial" pitchFamily="34" charset="0"/>
              </a:rPr>
              <a:t> и </a:t>
            </a:r>
            <a:r>
              <a:rPr lang="ru-RU" sz="1200" dirty="0" err="1">
                <a:latin typeface="Arial" pitchFamily="34" charset="0"/>
                <a:cs typeface="Arial" pitchFamily="34" charset="0"/>
              </a:rPr>
              <a:t>съответно</a:t>
            </a:r>
            <a:r>
              <a:rPr lang="ru-RU" sz="1200" dirty="0">
                <a:latin typeface="Arial" pitchFamily="34" charset="0"/>
                <a:cs typeface="Arial" pitchFamily="34" charset="0"/>
              </a:rPr>
              <a:t> </a:t>
            </a:r>
            <a:r>
              <a:rPr lang="ru-RU" sz="1200" dirty="0" err="1">
                <a:latin typeface="Arial" pitchFamily="34" charset="0"/>
                <a:cs typeface="Arial" pitchFamily="34" charset="0"/>
              </a:rPr>
              <a:t>когато</a:t>
            </a:r>
            <a:r>
              <a:rPr lang="ru-RU" sz="1200" dirty="0">
                <a:latin typeface="Arial" pitchFamily="34" charset="0"/>
                <a:cs typeface="Arial" pitchFamily="34" charset="0"/>
              </a:rPr>
              <a:t> се е развила почти до край, момента е много </a:t>
            </a:r>
            <a:r>
              <a:rPr lang="ru-RU" sz="1200" dirty="0" err="1">
                <a:latin typeface="Arial" pitchFamily="34" charset="0"/>
                <a:cs typeface="Arial" pitchFamily="34" charset="0"/>
              </a:rPr>
              <a:t>малък</a:t>
            </a:r>
            <a:r>
              <a:rPr lang="ru-RU" sz="1200" dirty="0">
                <a:latin typeface="Arial" pitchFamily="34" charset="0"/>
                <a:cs typeface="Arial" pitchFamily="34" charset="0"/>
              </a:rPr>
              <a:t>.</a:t>
            </a:r>
            <a:br>
              <a:rPr lang="ru-RU" sz="1200" dirty="0">
                <a:latin typeface="Arial" pitchFamily="34" charset="0"/>
                <a:cs typeface="Arial" pitchFamily="34" charset="0"/>
              </a:rPr>
            </a:br>
            <a:r>
              <a:rPr lang="ru-RU" sz="1200" dirty="0">
                <a:latin typeface="Arial" pitchFamily="34" charset="0"/>
                <a:cs typeface="Arial" pitchFamily="34" charset="0"/>
              </a:rPr>
              <a:t> - </a:t>
            </a:r>
            <a:r>
              <a:rPr lang="ru-RU" sz="1200" dirty="0" err="1">
                <a:latin typeface="Arial" pitchFamily="34" charset="0"/>
                <a:cs typeface="Arial" pitchFamily="34" charset="0"/>
              </a:rPr>
              <a:t>Часовникарите</a:t>
            </a:r>
            <a:r>
              <a:rPr lang="ru-RU" sz="1200" dirty="0">
                <a:latin typeface="Arial" pitchFamily="34" charset="0"/>
                <a:cs typeface="Arial" pitchFamily="34" charset="0"/>
              </a:rPr>
              <a:t> </a:t>
            </a:r>
            <a:r>
              <a:rPr lang="ru-RU" sz="1200" dirty="0" err="1">
                <a:latin typeface="Arial" pitchFamily="34" charset="0"/>
                <a:cs typeface="Arial" pitchFamily="34" charset="0"/>
              </a:rPr>
              <a:t>понякога</a:t>
            </a:r>
            <a:r>
              <a:rPr lang="ru-RU" sz="1200" dirty="0">
                <a:latin typeface="Arial" pitchFamily="34" charset="0"/>
                <a:cs typeface="Arial" pitchFamily="34" charset="0"/>
              </a:rPr>
              <a:t> </a:t>
            </a:r>
            <a:r>
              <a:rPr lang="ru-RU" sz="1200" dirty="0" err="1">
                <a:latin typeface="Arial" pitchFamily="34" charset="0"/>
                <a:cs typeface="Arial" pitchFamily="34" charset="0"/>
              </a:rPr>
              <a:t>махат</a:t>
            </a:r>
            <a:r>
              <a:rPr lang="ru-RU" sz="1200" dirty="0">
                <a:latin typeface="Arial" pitchFamily="34" charset="0"/>
                <a:cs typeface="Arial" pitchFamily="34" charset="0"/>
              </a:rPr>
              <a:t> </a:t>
            </a:r>
            <a:r>
              <a:rPr lang="ru-RU" sz="1200" dirty="0" err="1">
                <a:latin typeface="Arial" pitchFamily="34" charset="0"/>
                <a:cs typeface="Arial" pitchFamily="34" charset="0"/>
              </a:rPr>
              <a:t>кръста</a:t>
            </a:r>
            <a:r>
              <a:rPr lang="ru-RU" sz="1200" dirty="0">
                <a:latin typeface="Arial" pitchFamily="34" charset="0"/>
                <a:cs typeface="Arial" pitchFamily="34" charset="0"/>
              </a:rPr>
              <a:t>, </a:t>
            </a:r>
            <a:r>
              <a:rPr lang="ru-RU" sz="1200" dirty="0" err="1">
                <a:latin typeface="Arial" pitchFamily="34" charset="0"/>
                <a:cs typeface="Arial" pitchFamily="34" charset="0"/>
              </a:rPr>
              <a:t>когато</a:t>
            </a:r>
            <a:r>
              <a:rPr lang="ru-RU" sz="1200" dirty="0">
                <a:latin typeface="Arial" pitchFamily="34" charset="0"/>
                <a:cs typeface="Arial" pitchFamily="34" charset="0"/>
              </a:rPr>
              <a:t> </a:t>
            </a:r>
            <a:r>
              <a:rPr lang="ru-RU" sz="1200" dirty="0" err="1">
                <a:latin typeface="Arial" pitchFamily="34" charset="0"/>
                <a:cs typeface="Arial" pitchFamily="34" charset="0"/>
              </a:rPr>
              <a:t>пружината</a:t>
            </a:r>
            <a:r>
              <a:rPr lang="ru-RU" sz="1200" dirty="0">
                <a:latin typeface="Arial" pitchFamily="34" charset="0"/>
                <a:cs typeface="Arial" pitchFamily="34" charset="0"/>
              </a:rPr>
              <a:t> се </a:t>
            </a:r>
            <a:r>
              <a:rPr lang="ru-RU" sz="1200" dirty="0" err="1">
                <a:latin typeface="Arial" pitchFamily="34" charset="0"/>
                <a:cs typeface="Arial" pitchFamily="34" charset="0"/>
              </a:rPr>
              <a:t>скъса</a:t>
            </a:r>
            <a:r>
              <a:rPr lang="ru-RU" sz="1200" dirty="0">
                <a:latin typeface="Arial" pitchFamily="34" charset="0"/>
                <a:cs typeface="Arial" pitchFamily="34" charset="0"/>
              </a:rPr>
              <a:t> и вместо да се замени с </a:t>
            </a:r>
            <a:r>
              <a:rPr lang="ru-RU" sz="1200" dirty="0" err="1">
                <a:latin typeface="Arial" pitchFamily="34" charset="0"/>
                <a:cs typeface="Arial" pitchFamily="34" charset="0"/>
              </a:rPr>
              <a:t>оригинална</a:t>
            </a:r>
            <a:r>
              <a:rPr lang="ru-RU" sz="1200" dirty="0">
                <a:latin typeface="Arial" pitchFamily="34" charset="0"/>
                <a:cs typeface="Arial" pitchFamily="34" charset="0"/>
              </a:rPr>
              <a:t> (</a:t>
            </a:r>
            <a:r>
              <a:rPr lang="ru-RU" sz="1200" dirty="0" err="1">
                <a:latin typeface="Arial" pitchFamily="34" charset="0"/>
                <a:cs typeface="Arial" pitchFamily="34" charset="0"/>
              </a:rPr>
              <a:t>защото</a:t>
            </a:r>
            <a:r>
              <a:rPr lang="ru-RU" sz="1200" dirty="0">
                <a:latin typeface="Arial" pitchFamily="34" charset="0"/>
                <a:cs typeface="Arial" pitchFamily="34" charset="0"/>
              </a:rPr>
              <a:t> </a:t>
            </a:r>
            <a:r>
              <a:rPr lang="ru-RU" sz="1200" dirty="0" err="1">
                <a:latin typeface="Arial" pitchFamily="34" charset="0"/>
                <a:cs typeface="Arial" pitchFamily="34" charset="0"/>
              </a:rPr>
              <a:t>такава</a:t>
            </a:r>
            <a:r>
              <a:rPr lang="ru-RU" sz="1200" dirty="0">
                <a:latin typeface="Arial" pitchFamily="34" charset="0"/>
                <a:cs typeface="Arial" pitchFamily="34" charset="0"/>
              </a:rPr>
              <a:t> </a:t>
            </a:r>
            <a:r>
              <a:rPr lang="ru-RU" sz="1200" dirty="0" err="1">
                <a:latin typeface="Arial" pitchFamily="34" charset="0"/>
                <a:cs typeface="Arial" pitchFamily="34" charset="0"/>
              </a:rPr>
              <a:t>няма</a:t>
            </a:r>
            <a:r>
              <a:rPr lang="ru-RU" sz="1200" dirty="0">
                <a:latin typeface="Arial" pitchFamily="34" charset="0"/>
                <a:cs typeface="Arial" pitchFamily="34" charset="0"/>
              </a:rPr>
              <a:t> от </a:t>
            </a:r>
            <a:r>
              <a:rPr lang="ru-RU" sz="1200" dirty="0" err="1">
                <a:latin typeface="Arial" pitchFamily="34" charset="0"/>
                <a:cs typeface="Arial" pitchFamily="34" charset="0"/>
              </a:rPr>
              <a:t>къде</a:t>
            </a:r>
            <a:r>
              <a:rPr lang="ru-RU" sz="1200" dirty="0">
                <a:latin typeface="Arial" pitchFamily="34" charset="0"/>
                <a:cs typeface="Arial" pitchFamily="34" charset="0"/>
              </a:rPr>
              <a:t> да се </a:t>
            </a:r>
            <a:r>
              <a:rPr lang="ru-RU" sz="1200" dirty="0" err="1">
                <a:latin typeface="Arial" pitchFamily="34" charset="0"/>
                <a:cs typeface="Arial" pitchFamily="34" charset="0"/>
              </a:rPr>
              <a:t>намери</a:t>
            </a:r>
            <a:r>
              <a:rPr lang="ru-RU" sz="1200" dirty="0">
                <a:latin typeface="Arial" pitchFamily="34" charset="0"/>
                <a:cs typeface="Arial" pitchFamily="34" charset="0"/>
              </a:rPr>
              <a:t> или е много </a:t>
            </a:r>
            <a:r>
              <a:rPr lang="ru-RU" sz="1200" dirty="0" err="1">
                <a:latin typeface="Arial" pitchFamily="34" charset="0"/>
                <a:cs typeface="Arial" pitchFamily="34" charset="0"/>
              </a:rPr>
              <a:t>скъпа</a:t>
            </a:r>
            <a:r>
              <a:rPr lang="ru-RU" sz="1200" dirty="0">
                <a:latin typeface="Arial" pitchFamily="34" charset="0"/>
                <a:cs typeface="Arial" pitchFamily="34" charset="0"/>
              </a:rPr>
              <a:t>) се </a:t>
            </a:r>
            <a:r>
              <a:rPr lang="ru-RU" sz="1200" dirty="0" err="1">
                <a:latin typeface="Arial" pitchFamily="34" charset="0"/>
                <a:cs typeface="Arial" pitchFamily="34" charset="0"/>
              </a:rPr>
              <a:t>ползва</a:t>
            </a:r>
            <a:r>
              <a:rPr lang="ru-RU" sz="1200" dirty="0">
                <a:latin typeface="Arial" pitchFamily="34" charset="0"/>
                <a:cs typeface="Arial" pitchFamily="34" charset="0"/>
              </a:rPr>
              <a:t> </a:t>
            </a:r>
            <a:r>
              <a:rPr lang="ru-RU" sz="1200" dirty="0" err="1">
                <a:latin typeface="Arial" pitchFamily="34" charset="0"/>
                <a:cs typeface="Arial" pitchFamily="34" charset="0"/>
              </a:rPr>
              <a:t>старата</a:t>
            </a:r>
            <a:r>
              <a:rPr lang="ru-RU" sz="1200" dirty="0">
                <a:latin typeface="Arial" pitchFamily="34" charset="0"/>
                <a:cs typeface="Arial" pitchFamily="34" charset="0"/>
              </a:rPr>
              <a:t>. </a:t>
            </a:r>
            <a:r>
              <a:rPr lang="ru-RU" sz="1200" dirty="0" err="1">
                <a:latin typeface="Arial" pitchFamily="34" charset="0"/>
                <a:cs typeface="Arial" pitchFamily="34" charset="0"/>
              </a:rPr>
              <a:t>Тя</a:t>
            </a:r>
            <a:r>
              <a:rPr lang="ru-RU" sz="1200" dirty="0">
                <a:latin typeface="Arial" pitchFamily="34" charset="0"/>
                <a:cs typeface="Arial" pitchFamily="34" charset="0"/>
              </a:rPr>
              <a:t> </a:t>
            </a:r>
            <a:r>
              <a:rPr lang="ru-RU" sz="1200" dirty="0" err="1">
                <a:latin typeface="Arial" pitchFamily="34" charset="0"/>
                <a:cs typeface="Arial" pitchFamily="34" charset="0"/>
              </a:rPr>
              <a:t>естествено</a:t>
            </a:r>
            <a:r>
              <a:rPr lang="ru-RU" sz="1200" dirty="0">
                <a:latin typeface="Arial" pitchFamily="34" charset="0"/>
                <a:cs typeface="Arial" pitchFamily="34" charset="0"/>
              </a:rPr>
              <a:t> вече е </a:t>
            </a:r>
            <a:r>
              <a:rPr lang="ru-RU" sz="1200" dirty="0" err="1">
                <a:latin typeface="Arial" pitchFamily="34" charset="0"/>
                <a:cs typeface="Arial" pitchFamily="34" charset="0"/>
              </a:rPr>
              <a:t>по-къса</a:t>
            </a:r>
            <a:r>
              <a:rPr lang="ru-RU" sz="1200" dirty="0">
                <a:latin typeface="Arial" pitchFamily="34" charset="0"/>
                <a:cs typeface="Arial" pitchFamily="34" charset="0"/>
              </a:rPr>
              <a:t> и </a:t>
            </a:r>
            <a:r>
              <a:rPr lang="ru-RU" sz="1200" dirty="0" err="1">
                <a:latin typeface="Arial" pitchFamily="34" charset="0"/>
                <a:cs typeface="Arial" pitchFamily="34" charset="0"/>
              </a:rPr>
              <a:t>малтийския</a:t>
            </a:r>
            <a:r>
              <a:rPr lang="ru-RU" sz="1200" dirty="0">
                <a:latin typeface="Arial" pitchFamily="34" charset="0"/>
                <a:cs typeface="Arial" pitchFamily="34" charset="0"/>
              </a:rPr>
              <a:t> </a:t>
            </a:r>
            <a:r>
              <a:rPr lang="ru-RU" sz="1200" dirty="0" err="1">
                <a:latin typeface="Arial" pitchFamily="34" charset="0"/>
                <a:cs typeface="Arial" pitchFamily="34" charset="0"/>
              </a:rPr>
              <a:t>кръст</a:t>
            </a:r>
            <a:r>
              <a:rPr lang="ru-RU" sz="1200" dirty="0">
                <a:latin typeface="Arial" pitchFamily="34" charset="0"/>
                <a:cs typeface="Arial" pitchFamily="34" charset="0"/>
              </a:rPr>
              <a:t> не </a:t>
            </a:r>
            <a:r>
              <a:rPr lang="ru-RU" sz="1200" dirty="0" err="1">
                <a:latin typeface="Arial" pitchFamily="34" charset="0"/>
                <a:cs typeface="Arial" pitchFamily="34" charset="0"/>
              </a:rPr>
              <a:t>може</a:t>
            </a:r>
            <a:r>
              <a:rPr lang="ru-RU" sz="1200" dirty="0">
                <a:latin typeface="Arial" pitchFamily="34" charset="0"/>
                <a:cs typeface="Arial" pitchFamily="34" charset="0"/>
              </a:rPr>
              <a:t> да си </a:t>
            </a:r>
            <a:r>
              <a:rPr lang="ru-RU" sz="1200" dirty="0" err="1">
                <a:latin typeface="Arial" pitchFamily="34" charset="0"/>
                <a:cs typeface="Arial" pitchFamily="34" charset="0"/>
              </a:rPr>
              <a:t>изпълни</a:t>
            </a:r>
            <a:r>
              <a:rPr lang="ru-RU" sz="1200" dirty="0">
                <a:latin typeface="Arial" pitchFamily="34" charset="0"/>
                <a:cs typeface="Arial" pitchFamily="34" charset="0"/>
              </a:rPr>
              <a:t> </a:t>
            </a:r>
            <a:r>
              <a:rPr lang="ru-RU" sz="1200" dirty="0" err="1">
                <a:latin typeface="Arial" pitchFamily="34" charset="0"/>
                <a:cs typeface="Arial" pitchFamily="34" charset="0"/>
              </a:rPr>
              <a:t>предназначението</a:t>
            </a:r>
            <a:r>
              <a:rPr lang="ru-RU" sz="1200" dirty="0">
                <a:latin typeface="Arial" pitchFamily="34" charset="0"/>
                <a:cs typeface="Arial" pitchFamily="34" charset="0"/>
              </a:rPr>
              <a:t>. По принцип </a:t>
            </a:r>
            <a:r>
              <a:rPr lang="ru-RU" sz="1200" dirty="0" err="1">
                <a:latin typeface="Arial" pitchFamily="34" charset="0"/>
                <a:cs typeface="Arial" pitchFamily="34" charset="0"/>
              </a:rPr>
              <a:t>това</a:t>
            </a:r>
            <a:r>
              <a:rPr lang="ru-RU" sz="1200" dirty="0">
                <a:latin typeface="Arial" pitchFamily="34" charset="0"/>
                <a:cs typeface="Arial" pitchFamily="34" charset="0"/>
              </a:rPr>
              <a:t> не </a:t>
            </a:r>
            <a:r>
              <a:rPr lang="ru-RU" sz="1200" dirty="0" err="1">
                <a:latin typeface="Arial" pitchFamily="34" charset="0"/>
                <a:cs typeface="Arial" pitchFamily="34" charset="0"/>
              </a:rPr>
              <a:t>влияе</a:t>
            </a:r>
            <a:r>
              <a:rPr lang="ru-RU" sz="1200" dirty="0">
                <a:latin typeface="Arial" pitchFamily="34" charset="0"/>
                <a:cs typeface="Arial" pitchFamily="34" charset="0"/>
              </a:rPr>
              <a:t> на </a:t>
            </a:r>
            <a:r>
              <a:rPr lang="ru-RU" sz="1200" dirty="0" err="1">
                <a:latin typeface="Arial" pitchFamily="34" charset="0"/>
                <a:cs typeface="Arial" pitchFamily="34" charset="0"/>
              </a:rPr>
              <a:t>работата</a:t>
            </a:r>
            <a:r>
              <a:rPr lang="ru-RU" sz="1200" dirty="0">
                <a:latin typeface="Arial" pitchFamily="34" charset="0"/>
                <a:cs typeface="Arial" pitchFamily="34" charset="0"/>
              </a:rPr>
              <a:t> </a:t>
            </a:r>
            <a:r>
              <a:rPr lang="ru-RU" sz="1200" dirty="0" err="1">
                <a:latin typeface="Arial" pitchFamily="34" charset="0"/>
                <a:cs typeface="Arial" pitchFamily="34" charset="0"/>
              </a:rPr>
              <a:t>на</a:t>
            </a:r>
            <a:r>
              <a:rPr lang="ru-RU" sz="1200" dirty="0">
                <a:latin typeface="Arial" pitchFamily="34" charset="0"/>
                <a:cs typeface="Arial" pitchFamily="34" charset="0"/>
              </a:rPr>
              <a:t> механизма, но </a:t>
            </a:r>
            <a:r>
              <a:rPr lang="ru-RU" sz="1200" dirty="0" err="1">
                <a:latin typeface="Arial" pitchFamily="34" charset="0"/>
                <a:cs typeface="Arial" pitchFamily="34" charset="0"/>
              </a:rPr>
              <a:t>точността</a:t>
            </a:r>
            <a:r>
              <a:rPr lang="ru-RU" sz="1200" dirty="0">
                <a:latin typeface="Arial" pitchFamily="34" charset="0"/>
                <a:cs typeface="Arial" pitchFamily="34" charset="0"/>
              </a:rPr>
              <a:t> </a:t>
            </a:r>
            <a:r>
              <a:rPr lang="ru-RU" sz="1200" dirty="0" err="1">
                <a:latin typeface="Arial" pitchFamily="34" charset="0"/>
                <a:cs typeface="Arial" pitchFamily="34" charset="0"/>
              </a:rPr>
              <a:t>му</a:t>
            </a:r>
            <a:r>
              <a:rPr lang="ru-RU" sz="1200" dirty="0">
                <a:latin typeface="Arial" pitchFamily="34" charset="0"/>
                <a:cs typeface="Arial" pitchFamily="34" charset="0"/>
              </a:rPr>
              <a:t> </a:t>
            </a:r>
            <a:r>
              <a:rPr lang="ru-RU" sz="1200" dirty="0" err="1">
                <a:latin typeface="Arial" pitchFamily="34" charset="0"/>
                <a:cs typeface="Arial" pitchFamily="34" charset="0"/>
              </a:rPr>
              <a:t>със</a:t>
            </a:r>
            <a:r>
              <a:rPr lang="ru-RU" sz="1200" dirty="0">
                <a:latin typeface="Arial" pitchFamily="34" charset="0"/>
                <a:cs typeface="Arial" pitchFamily="34" charset="0"/>
              </a:rPr>
              <a:t> </a:t>
            </a:r>
            <a:r>
              <a:rPr lang="ru-RU" sz="1200" dirty="0" err="1">
                <a:latin typeface="Arial" pitchFamily="34" charset="0"/>
                <a:cs typeface="Arial" pitchFamily="34" charset="0"/>
              </a:rPr>
              <a:t>сигурност</a:t>
            </a:r>
            <a:r>
              <a:rPr lang="ru-RU" sz="1200" dirty="0">
                <a:latin typeface="Arial" pitchFamily="34" charset="0"/>
                <a:cs typeface="Arial" pitchFamily="34" charset="0"/>
              </a:rPr>
              <a:t> </a:t>
            </a:r>
            <a:r>
              <a:rPr lang="ru-RU" sz="1200" dirty="0" err="1">
                <a:latin typeface="Arial" pitchFamily="34" charset="0"/>
                <a:cs typeface="Arial" pitchFamily="34" charset="0"/>
              </a:rPr>
              <a:t>ще</a:t>
            </a:r>
            <a:r>
              <a:rPr lang="ru-RU" sz="1200" dirty="0">
                <a:latin typeface="Arial" pitchFamily="34" charset="0"/>
                <a:cs typeface="Arial" pitchFamily="34" charset="0"/>
              </a:rPr>
              <a:t> </a:t>
            </a:r>
            <a:r>
              <a:rPr lang="ru-RU" sz="1200" dirty="0" err="1">
                <a:latin typeface="Arial" pitchFamily="34" charset="0"/>
                <a:cs typeface="Arial" pitchFamily="34" charset="0"/>
              </a:rPr>
              <a:t>падне</a:t>
            </a:r>
            <a:r>
              <a:rPr lang="ru-RU" sz="1200" dirty="0">
                <a:latin typeface="Arial" pitchFamily="34" charset="0"/>
                <a:cs typeface="Arial" pitchFamily="34" charset="0"/>
              </a:rPr>
              <a:t>.» </a:t>
            </a:r>
            <a:r>
              <a:rPr lang="en-US" sz="1200" dirty="0">
                <a:latin typeface="Arial" pitchFamily="34" charset="0"/>
                <a:cs typeface="Arial" pitchFamily="34" charset="0"/>
                <a:hlinkClick r:id="rId4"/>
              </a:rPr>
              <a:t>www.strelki.info</a:t>
            </a:r>
            <a:r>
              <a:rPr lang="en-US" sz="1200" dirty="0">
                <a:latin typeface="Arial" pitchFamily="34" charset="0"/>
                <a:cs typeface="Arial" pitchFamily="34" charset="0"/>
              </a:rPr>
              <a:t> </a:t>
            </a:r>
            <a:endParaRPr lang="bg-BG" sz="1200" dirty="0">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BFE999D1-F9A4-4778-B8C7-0170286633BE}" type="slidenum">
              <a:rPr lang="bg-BG" smtClean="0"/>
              <a:pPr/>
              <a:t>31</a:t>
            </a:fld>
            <a:endParaRPr lang="bg-BG" dirty="0"/>
          </a:p>
        </p:txBody>
      </p:sp>
      <p:pic>
        <p:nvPicPr>
          <p:cNvPr id="220162" name="Picture 2"/>
          <p:cNvPicPr>
            <a:picLocks noChangeAspect="1" noChangeArrowheads="1"/>
          </p:cNvPicPr>
          <p:nvPr/>
        </p:nvPicPr>
        <p:blipFill>
          <a:blip r:embed="rId5"/>
          <a:srcRect/>
          <a:stretch>
            <a:fillRect/>
          </a:stretch>
        </p:blipFill>
        <p:spPr bwMode="auto">
          <a:xfrm>
            <a:off x="4357686" y="571480"/>
            <a:ext cx="4740626" cy="3537780"/>
          </a:xfrm>
          <a:prstGeom prst="rect">
            <a:avLst/>
          </a:prstGeom>
          <a:noFill/>
          <a:ln w="9525">
            <a:noFill/>
            <a:miter lim="800000"/>
            <a:headEnd/>
            <a:tailEnd/>
          </a:ln>
          <a:effectLst/>
        </p:spPr>
      </p:pic>
      <p:pic>
        <p:nvPicPr>
          <p:cNvPr id="6" name="Geneva_mechanism_6spoke_animation.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57158" y="1142984"/>
            <a:ext cx="3905278" cy="2928958"/>
          </a:xfrm>
          <a:prstGeom prst="rect">
            <a:avLst/>
          </a:prstGeom>
          <a:ln w="107950" cap="rnd">
            <a:solidFill>
              <a:srgbClr val="C8C6BD"/>
            </a:solidFill>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171450" prst="hardEdge"/>
            <a:extrusionClr>
              <a:srgbClr val="FFFFFF"/>
            </a:extrusionClr>
          </a:sp3d>
        </p:spPr>
      </p:pic>
      <p:pic>
        <p:nvPicPr>
          <p:cNvPr id="7" name="Picture 6" descr="Logo-TU-blue-3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2844" y="0"/>
            <a:ext cx="714380" cy="7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910" y="428604"/>
            <a:ext cx="8043890" cy="642942"/>
          </a:xfrm>
        </p:spPr>
        <p:txBody>
          <a:bodyPr/>
          <a:lstStyle/>
          <a:p>
            <a:pPr lvl="1"/>
            <a:r>
              <a:rPr lang="bg-BG" sz="2200" dirty="0">
                <a:solidFill>
                  <a:srgbClr val="C00000"/>
                </a:solidFill>
                <a:effectLst/>
                <a:latin typeface="Arial" pitchFamily="34" charset="0"/>
              </a:rPr>
              <a:t>Класификация на механизмите - Елементарни </a:t>
            </a:r>
            <a:r>
              <a:rPr lang="bg-BG" sz="2200" dirty="0" err="1">
                <a:solidFill>
                  <a:srgbClr val="C00000"/>
                </a:solidFill>
                <a:effectLst/>
                <a:latin typeface="Arial" pitchFamily="34" charset="0"/>
              </a:rPr>
              <a:t>лостови</a:t>
            </a:r>
            <a:r>
              <a:rPr lang="bg-BG" sz="2200" dirty="0">
                <a:solidFill>
                  <a:srgbClr val="C00000"/>
                </a:solidFill>
                <a:effectLst/>
                <a:latin typeface="Arial" pitchFamily="34" charset="0"/>
              </a:rPr>
              <a:t> механизми</a:t>
            </a:r>
            <a:br>
              <a:rPr lang="bg-BG" sz="2200" dirty="0">
                <a:solidFill>
                  <a:srgbClr val="C00000"/>
                </a:solidFill>
                <a:effectLst/>
                <a:latin typeface="Arial" pitchFamily="34" charset="0"/>
              </a:rPr>
            </a:br>
            <a:br>
              <a:rPr lang="bg-BG" sz="2200" dirty="0">
                <a:solidFill>
                  <a:srgbClr val="C00000"/>
                </a:solidFill>
                <a:effectLst/>
                <a:latin typeface="Arial" pitchFamily="34" charset="0"/>
              </a:rPr>
            </a:br>
            <a:endParaRPr lang="bg-BG" sz="2200" dirty="0">
              <a:solidFill>
                <a:srgbClr val="C00000"/>
              </a:solidFill>
              <a:effectLst/>
              <a:latin typeface="Arial" pitchFamily="34" charset="0"/>
            </a:endParaRPr>
          </a:p>
        </p:txBody>
      </p:sp>
      <p:sp>
        <p:nvSpPr>
          <p:cNvPr id="3" name="Content Placeholder 2"/>
          <p:cNvSpPr>
            <a:spLocks noGrp="1"/>
          </p:cNvSpPr>
          <p:nvPr>
            <p:ph idx="1"/>
          </p:nvPr>
        </p:nvSpPr>
        <p:spPr>
          <a:xfrm>
            <a:off x="142844" y="5072074"/>
            <a:ext cx="4357718" cy="1357322"/>
          </a:xfrm>
        </p:spPr>
        <p:txBody>
          <a:bodyPr/>
          <a:lstStyle/>
          <a:p>
            <a:pPr>
              <a:buNone/>
            </a:pPr>
            <a:r>
              <a:rPr lang="bg-BG" sz="1800" dirty="0">
                <a:solidFill>
                  <a:srgbClr val="000099"/>
                </a:solidFill>
                <a:latin typeface="Arial" pitchFamily="34" charset="0"/>
                <a:cs typeface="Arial" pitchFamily="34" charset="0"/>
              </a:rPr>
              <a:t>1. Шарнирен </a:t>
            </a:r>
            <a:r>
              <a:rPr lang="bg-BG" sz="1800" dirty="0" err="1">
                <a:solidFill>
                  <a:srgbClr val="000099"/>
                </a:solidFill>
                <a:latin typeface="Arial" pitchFamily="34" charset="0"/>
                <a:cs typeface="Arial" pitchFamily="34" charset="0"/>
              </a:rPr>
              <a:t>четиризвенен</a:t>
            </a:r>
            <a:r>
              <a:rPr lang="bg-BG" sz="1800" dirty="0">
                <a:solidFill>
                  <a:srgbClr val="000099"/>
                </a:solidFill>
                <a:latin typeface="Arial" pitchFamily="34" charset="0"/>
                <a:cs typeface="Arial" pitchFamily="34" charset="0"/>
              </a:rPr>
              <a:t> механизъм; </a:t>
            </a:r>
          </a:p>
          <a:p>
            <a:pPr>
              <a:buNone/>
            </a:pPr>
            <a:r>
              <a:rPr lang="bg-BG" sz="1800" dirty="0">
                <a:solidFill>
                  <a:srgbClr val="000099"/>
                </a:solidFill>
                <a:latin typeface="Arial" pitchFamily="34" charset="0"/>
                <a:cs typeface="Arial" pitchFamily="34" charset="0"/>
              </a:rPr>
              <a:t>2. </a:t>
            </a:r>
            <a:r>
              <a:rPr lang="bg-BG" sz="1800" dirty="0" err="1">
                <a:solidFill>
                  <a:srgbClr val="000099"/>
                </a:solidFill>
                <a:latin typeface="Arial" pitchFamily="34" charset="0"/>
                <a:cs typeface="Arial" pitchFamily="34" charset="0"/>
              </a:rPr>
              <a:t>Кулисен</a:t>
            </a:r>
            <a:r>
              <a:rPr lang="bg-BG" sz="1800" dirty="0">
                <a:solidFill>
                  <a:srgbClr val="000099"/>
                </a:solidFill>
                <a:latin typeface="Arial" pitchFamily="34" charset="0"/>
                <a:cs typeface="Arial" pitchFamily="34" charset="0"/>
              </a:rPr>
              <a:t> механизъм;</a:t>
            </a:r>
          </a:p>
          <a:p>
            <a:pPr>
              <a:buNone/>
            </a:pPr>
            <a:r>
              <a:rPr lang="bg-BG" sz="1800" dirty="0">
                <a:solidFill>
                  <a:srgbClr val="000099"/>
                </a:solidFill>
                <a:latin typeface="Arial" pitchFamily="34" charset="0"/>
                <a:cs typeface="Arial" pitchFamily="34" charset="0"/>
              </a:rPr>
              <a:t>3. </a:t>
            </a:r>
            <a:r>
              <a:rPr lang="bg-BG" sz="1800" dirty="0" err="1">
                <a:solidFill>
                  <a:srgbClr val="000099"/>
                </a:solidFill>
                <a:latin typeface="Arial" pitchFamily="34" charset="0"/>
                <a:cs typeface="Arial" pitchFamily="34" charset="0"/>
              </a:rPr>
              <a:t>Коляно-мотовилков</a:t>
            </a:r>
            <a:r>
              <a:rPr lang="bg-BG" sz="1800" dirty="0">
                <a:solidFill>
                  <a:srgbClr val="000099"/>
                </a:solidFill>
                <a:latin typeface="Arial" pitchFamily="34" charset="0"/>
                <a:cs typeface="Arial" pitchFamily="34" charset="0"/>
              </a:rPr>
              <a:t> механизъм; </a:t>
            </a:r>
            <a:endParaRPr lang="en-US" sz="1800" dirty="0">
              <a:solidFill>
                <a:srgbClr val="000099"/>
              </a:solidFill>
              <a:latin typeface="Arial" pitchFamily="34" charset="0"/>
              <a:cs typeface="Arial" pitchFamily="34" charset="0"/>
            </a:endParaRPr>
          </a:p>
          <a:p>
            <a:pPr>
              <a:buNone/>
            </a:pPr>
            <a:endParaRPr lang="en-US" sz="2000" dirty="0">
              <a:latin typeface="Arial" pitchFamily="34" charset="0"/>
              <a:cs typeface="Arial" pitchFamily="34" charset="0"/>
            </a:endParaRPr>
          </a:p>
          <a:p>
            <a:pPr>
              <a:buNone/>
            </a:pPr>
            <a:endParaRPr lang="bg-BG" sz="2000" dirty="0">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BFE999D1-F9A4-4778-B8C7-0170286633BE}" type="slidenum">
              <a:rPr lang="bg-BG" smtClean="0"/>
              <a:pPr/>
              <a:t>32</a:t>
            </a:fld>
            <a:endParaRPr lang="bg-BG"/>
          </a:p>
        </p:txBody>
      </p:sp>
      <p:pic>
        <p:nvPicPr>
          <p:cNvPr id="5" name="Picture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056401" y="976382"/>
            <a:ext cx="7031198" cy="3952580"/>
          </a:xfrm>
          <a:prstGeom prst="rect">
            <a:avLst/>
          </a:prstGeom>
        </p:spPr>
      </p:pic>
      <p:sp>
        <p:nvSpPr>
          <p:cNvPr id="7" name="TextBox 6"/>
          <p:cNvSpPr txBox="1"/>
          <p:nvPr/>
        </p:nvSpPr>
        <p:spPr>
          <a:xfrm>
            <a:off x="4643438" y="5429264"/>
            <a:ext cx="4000528" cy="369332"/>
          </a:xfrm>
          <a:prstGeom prst="rect">
            <a:avLst/>
          </a:prstGeom>
          <a:noFill/>
        </p:spPr>
        <p:txBody>
          <a:bodyPr wrap="square" rtlCol="0">
            <a:spAutoFit/>
          </a:bodyPr>
          <a:lstStyle/>
          <a:p>
            <a:r>
              <a:rPr lang="bg-BG" dirty="0">
                <a:solidFill>
                  <a:srgbClr val="000099"/>
                </a:solidFill>
                <a:latin typeface="Arial" pitchFamily="34" charset="0"/>
              </a:rPr>
              <a:t>5. Синусен механизъм;</a:t>
            </a:r>
            <a:endParaRPr lang="en-US" dirty="0">
              <a:latin typeface="Arial" pitchFamily="34" charset="0"/>
            </a:endParaRPr>
          </a:p>
        </p:txBody>
      </p:sp>
      <p:sp>
        <p:nvSpPr>
          <p:cNvPr id="9" name="TextBox 8"/>
          <p:cNvSpPr txBox="1"/>
          <p:nvPr/>
        </p:nvSpPr>
        <p:spPr>
          <a:xfrm>
            <a:off x="4643438" y="5072074"/>
            <a:ext cx="3929090" cy="369332"/>
          </a:xfrm>
          <a:prstGeom prst="rect">
            <a:avLst/>
          </a:prstGeom>
          <a:noFill/>
        </p:spPr>
        <p:txBody>
          <a:bodyPr wrap="square" rtlCol="0">
            <a:spAutoFit/>
          </a:bodyPr>
          <a:lstStyle/>
          <a:p>
            <a:r>
              <a:rPr lang="bg-BG" dirty="0">
                <a:solidFill>
                  <a:srgbClr val="000099"/>
                </a:solidFill>
                <a:latin typeface="Arial" pitchFamily="34" charset="0"/>
              </a:rPr>
              <a:t>4. </a:t>
            </a:r>
            <a:r>
              <a:rPr lang="bg-BG" dirty="0" err="1">
                <a:solidFill>
                  <a:srgbClr val="000099"/>
                </a:solidFill>
                <a:latin typeface="Arial" pitchFamily="34" charset="0"/>
              </a:rPr>
              <a:t>Тангенсен</a:t>
            </a:r>
            <a:r>
              <a:rPr lang="bg-BG" dirty="0">
                <a:solidFill>
                  <a:srgbClr val="000099"/>
                </a:solidFill>
                <a:latin typeface="Arial" pitchFamily="34" charset="0"/>
              </a:rPr>
              <a:t> механизъм; </a:t>
            </a:r>
            <a:endParaRPr lang="en-US" dirty="0">
              <a:latin typeface="Arial" pitchFamily="34" charset="0"/>
            </a:endParaRPr>
          </a:p>
        </p:txBody>
      </p:sp>
      <p:sp>
        <p:nvSpPr>
          <p:cNvPr id="10" name="TextBox 9"/>
          <p:cNvSpPr txBox="1"/>
          <p:nvPr/>
        </p:nvSpPr>
        <p:spPr>
          <a:xfrm>
            <a:off x="4643438" y="5786454"/>
            <a:ext cx="4214842" cy="369332"/>
          </a:xfrm>
          <a:prstGeom prst="rect">
            <a:avLst/>
          </a:prstGeom>
          <a:noFill/>
        </p:spPr>
        <p:txBody>
          <a:bodyPr wrap="square" rtlCol="0">
            <a:spAutoFit/>
          </a:bodyPr>
          <a:lstStyle/>
          <a:p>
            <a:r>
              <a:rPr lang="bg-BG" dirty="0">
                <a:solidFill>
                  <a:srgbClr val="000099"/>
                </a:solidFill>
                <a:latin typeface="Arial" pitchFamily="34" charset="0"/>
              </a:rPr>
              <a:t>6. </a:t>
            </a:r>
            <a:r>
              <a:rPr lang="bg-BG" dirty="0" err="1">
                <a:solidFill>
                  <a:srgbClr val="000099"/>
                </a:solidFill>
                <a:latin typeface="Arial" pitchFamily="34" charset="0"/>
              </a:rPr>
              <a:t>Елипсографен</a:t>
            </a:r>
            <a:r>
              <a:rPr lang="bg-BG" dirty="0">
                <a:solidFill>
                  <a:srgbClr val="000099"/>
                </a:solidFill>
                <a:latin typeface="Arial" pitchFamily="34" charset="0"/>
              </a:rPr>
              <a:t> механизъм;</a:t>
            </a:r>
            <a:endParaRPr lang="en-US" dirty="0">
              <a:latin typeface="Arial" pitchFamily="34" charset="0"/>
            </a:endParaRPr>
          </a:p>
        </p:txBody>
      </p:sp>
      <p:sp>
        <p:nvSpPr>
          <p:cNvPr id="11" name="TextBox 10"/>
          <p:cNvSpPr txBox="1"/>
          <p:nvPr/>
        </p:nvSpPr>
        <p:spPr>
          <a:xfrm>
            <a:off x="3929058" y="6215082"/>
            <a:ext cx="4929222" cy="369332"/>
          </a:xfrm>
          <a:prstGeom prst="rect">
            <a:avLst/>
          </a:prstGeom>
          <a:noFill/>
        </p:spPr>
        <p:txBody>
          <a:bodyPr wrap="square" rtlCol="0">
            <a:spAutoFit/>
          </a:bodyPr>
          <a:lstStyle/>
          <a:p>
            <a:r>
              <a:rPr lang="bg-BG" dirty="0">
                <a:solidFill>
                  <a:srgbClr val="000099"/>
                </a:solidFill>
                <a:latin typeface="Arial" pitchFamily="34" charset="0"/>
              </a:rPr>
              <a:t>7. Механизъм на </a:t>
            </a:r>
            <a:r>
              <a:rPr lang="bg-BG" dirty="0" err="1">
                <a:solidFill>
                  <a:srgbClr val="000099"/>
                </a:solidFill>
                <a:latin typeface="Arial" pitchFamily="34" charset="0"/>
              </a:rPr>
              <a:t>Олдхамовия</a:t>
            </a:r>
            <a:r>
              <a:rPr lang="bg-BG" dirty="0">
                <a:solidFill>
                  <a:srgbClr val="000099"/>
                </a:solidFill>
                <a:latin typeface="Arial" pitchFamily="34" charset="0"/>
              </a:rPr>
              <a:t> съединител.</a:t>
            </a:r>
          </a:p>
        </p:txBody>
      </p:sp>
      <p:pic>
        <p:nvPicPr>
          <p:cNvPr id="12" name="Picture 11" descr="Logo-TU-blue-3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2844" y="0"/>
            <a:ext cx="714380" cy="7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0042"/>
            <a:ext cx="8229600" cy="642942"/>
          </a:xfrm>
        </p:spPr>
        <p:txBody>
          <a:bodyPr/>
          <a:lstStyle/>
          <a:p>
            <a:pPr lvl="1"/>
            <a:r>
              <a:rPr lang="bg-BG" sz="2200" dirty="0">
                <a:solidFill>
                  <a:srgbClr val="C00000"/>
                </a:solidFill>
                <a:effectLst/>
                <a:latin typeface="Arial" pitchFamily="34" charset="0"/>
              </a:rPr>
              <a:t>Класификация на механизмите - Функционална класификация</a:t>
            </a:r>
            <a:br>
              <a:rPr lang="bg-BG" sz="2200" dirty="0">
                <a:solidFill>
                  <a:srgbClr val="000099"/>
                </a:solidFill>
                <a:effectLst/>
                <a:latin typeface="Arial" pitchFamily="34" charset="0"/>
              </a:rPr>
            </a:br>
            <a:br>
              <a:rPr lang="bg-BG" sz="2200" dirty="0">
                <a:solidFill>
                  <a:srgbClr val="000099"/>
                </a:solidFill>
                <a:effectLst/>
                <a:latin typeface="Arial" pitchFamily="34" charset="0"/>
              </a:rPr>
            </a:br>
            <a:endParaRPr lang="bg-BG" sz="2200" dirty="0">
              <a:effectLst/>
              <a:latin typeface="Arial" pitchFamily="34" charset="0"/>
            </a:endParaRPr>
          </a:p>
        </p:txBody>
      </p:sp>
      <p:sp>
        <p:nvSpPr>
          <p:cNvPr id="4" name="Slide Number Placeholder 3"/>
          <p:cNvSpPr>
            <a:spLocks noGrp="1"/>
          </p:cNvSpPr>
          <p:nvPr>
            <p:ph type="sldNum" sz="quarter" idx="12"/>
          </p:nvPr>
        </p:nvSpPr>
        <p:spPr/>
        <p:txBody>
          <a:bodyPr/>
          <a:lstStyle/>
          <a:p>
            <a:fld id="{BFE999D1-F9A4-4778-B8C7-0170286633BE}" type="slidenum">
              <a:rPr lang="bg-BG" smtClean="0"/>
              <a:pPr/>
              <a:t>33</a:t>
            </a:fld>
            <a:endParaRPr lang="bg-BG"/>
          </a:p>
        </p:txBody>
      </p:sp>
      <p:sp>
        <p:nvSpPr>
          <p:cNvPr id="5" name="Правоъгълник 2"/>
          <p:cNvSpPr/>
          <p:nvPr/>
        </p:nvSpPr>
        <p:spPr>
          <a:xfrm>
            <a:off x="375375" y="1063794"/>
            <a:ext cx="8229599" cy="923330"/>
          </a:xfrm>
          <a:prstGeom prst="rect">
            <a:avLst/>
          </a:prstGeom>
        </p:spPr>
        <p:txBody>
          <a:bodyPr wrap="square">
            <a:spAutoFit/>
          </a:bodyPr>
          <a:lstStyle/>
          <a:p>
            <a:pPr algn="just"/>
            <a:r>
              <a:rPr lang="ru-RU" dirty="0">
                <a:solidFill>
                  <a:srgbClr val="000099"/>
                </a:solidFill>
              </a:rPr>
              <a:t>Функционалната класификация се прави според вида на основната техническа задача, която се решава посредством механизма.</a:t>
            </a:r>
          </a:p>
          <a:p>
            <a:pPr algn="just"/>
            <a:endParaRPr lang="ru-RU" dirty="0"/>
          </a:p>
        </p:txBody>
      </p:sp>
      <p:sp>
        <p:nvSpPr>
          <p:cNvPr id="6" name="Rectangle 5"/>
          <p:cNvSpPr/>
          <p:nvPr/>
        </p:nvSpPr>
        <p:spPr>
          <a:xfrm>
            <a:off x="428596" y="2143116"/>
            <a:ext cx="8461055" cy="1477328"/>
          </a:xfrm>
          <a:prstGeom prst="rect">
            <a:avLst/>
          </a:prstGeom>
        </p:spPr>
        <p:txBody>
          <a:bodyPr wrap="square">
            <a:spAutoFit/>
          </a:bodyPr>
          <a:lstStyle/>
          <a:p>
            <a:pPr algn="just"/>
            <a:r>
              <a:rPr lang="ru-RU" dirty="0"/>
              <a:t>Първа основна задача е </a:t>
            </a:r>
            <a:r>
              <a:rPr lang="ru-RU" dirty="0">
                <a:solidFill>
                  <a:srgbClr val="3333CC"/>
                </a:solidFill>
              </a:rPr>
              <a:t>генериране на функция</a:t>
            </a:r>
            <a:r>
              <a:rPr lang="ru-RU" dirty="0">
                <a:solidFill>
                  <a:srgbClr val="000099"/>
                </a:solidFill>
              </a:rPr>
              <a:t>. </a:t>
            </a:r>
            <a:r>
              <a:rPr lang="ru-RU" dirty="0"/>
              <a:t>Ако входът и изходът на механизма са звена с прости движения, свързани с предварително зададена функционална зависимост, тогава механизмът, който я реализира, се нарича </a:t>
            </a:r>
            <a:r>
              <a:rPr lang="ru-RU" dirty="0">
                <a:solidFill>
                  <a:srgbClr val="3333CC"/>
                </a:solidFill>
              </a:rPr>
              <a:t>предавателен механизъм.</a:t>
            </a:r>
            <a:endParaRPr lang="en-US" dirty="0">
              <a:solidFill>
                <a:srgbClr val="3333CC"/>
              </a:solidFill>
            </a:endParaRPr>
          </a:p>
          <a:p>
            <a:pPr algn="just"/>
            <a:endParaRPr lang="ru-RU" dirty="0">
              <a:solidFill>
                <a:srgbClr val="000099"/>
              </a:solidFill>
            </a:endParaRPr>
          </a:p>
        </p:txBody>
      </p:sp>
      <p:sp>
        <p:nvSpPr>
          <p:cNvPr id="9" name="Rectangle 8"/>
          <p:cNvSpPr/>
          <p:nvPr/>
        </p:nvSpPr>
        <p:spPr>
          <a:xfrm>
            <a:off x="428596" y="3417204"/>
            <a:ext cx="8222384" cy="923330"/>
          </a:xfrm>
          <a:prstGeom prst="rect">
            <a:avLst/>
          </a:prstGeom>
        </p:spPr>
        <p:txBody>
          <a:bodyPr wrap="square">
            <a:spAutoFit/>
          </a:bodyPr>
          <a:lstStyle/>
          <a:p>
            <a:pPr algn="just"/>
            <a:r>
              <a:rPr lang="ru-RU" dirty="0"/>
              <a:t>Втора основна задача е </a:t>
            </a:r>
            <a:r>
              <a:rPr lang="ru-RU" dirty="0">
                <a:solidFill>
                  <a:srgbClr val="3333CC"/>
                </a:solidFill>
              </a:rPr>
              <a:t>генериране на траектория</a:t>
            </a:r>
            <a:r>
              <a:rPr lang="ru-RU" dirty="0"/>
              <a:t>. Механизмът, който генерира предварително зададена траектория с една своя точка от звено с общо равнинно движение, се нарича </a:t>
            </a:r>
            <a:r>
              <a:rPr lang="ru-RU" dirty="0">
                <a:solidFill>
                  <a:srgbClr val="3333CC"/>
                </a:solidFill>
              </a:rPr>
              <a:t>направляващ механизъм</a:t>
            </a:r>
            <a:r>
              <a:rPr lang="ru-RU" dirty="0"/>
              <a:t>.</a:t>
            </a:r>
            <a:endParaRPr lang="en-US" dirty="0"/>
          </a:p>
        </p:txBody>
      </p:sp>
      <p:sp>
        <p:nvSpPr>
          <p:cNvPr id="10" name="Rectangle 9"/>
          <p:cNvSpPr/>
          <p:nvPr/>
        </p:nvSpPr>
        <p:spPr>
          <a:xfrm>
            <a:off x="428596" y="4632401"/>
            <a:ext cx="8276497" cy="1200329"/>
          </a:xfrm>
          <a:prstGeom prst="rect">
            <a:avLst/>
          </a:prstGeom>
        </p:spPr>
        <p:txBody>
          <a:bodyPr wrap="square">
            <a:spAutoFit/>
          </a:bodyPr>
          <a:lstStyle/>
          <a:p>
            <a:pPr algn="just"/>
            <a:r>
              <a:rPr lang="ru-RU" dirty="0"/>
              <a:t>Трета основна задача е </a:t>
            </a:r>
            <a:r>
              <a:rPr lang="ru-RU" dirty="0">
                <a:solidFill>
                  <a:srgbClr val="3333CC"/>
                </a:solidFill>
              </a:rPr>
              <a:t>генериране на движение (преместване)</a:t>
            </a:r>
            <a:r>
              <a:rPr lang="ru-RU" dirty="0"/>
              <a:t>. Механизмът, който генерира зададена траектория с една своя точка от звено с общо равнинно движение и ориентация на това звено по зададен закон, се нарича </a:t>
            </a:r>
            <a:r>
              <a:rPr lang="ru-RU" dirty="0">
                <a:solidFill>
                  <a:srgbClr val="3333CC"/>
                </a:solidFill>
              </a:rPr>
              <a:t>преместващ механизъм</a:t>
            </a:r>
            <a:r>
              <a:rPr lang="ru-RU" dirty="0"/>
              <a:t>.</a:t>
            </a:r>
          </a:p>
        </p:txBody>
      </p:sp>
      <p:pic>
        <p:nvPicPr>
          <p:cNvPr id="13" name="Picture 12" descr="Logo-TU-blue-3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2844" y="0"/>
            <a:ext cx="714380" cy="7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4414" y="274638"/>
            <a:ext cx="7472386" cy="1143000"/>
          </a:xfrm>
        </p:spPr>
        <p:txBody>
          <a:bodyPr/>
          <a:lstStyle/>
          <a:p>
            <a:r>
              <a:rPr lang="bg-BG" sz="1800" dirty="0">
                <a:solidFill>
                  <a:schemeClr val="tx1"/>
                </a:solidFill>
                <a:latin typeface="Arial" pitchFamily="34" charset="0"/>
                <a:cs typeface="Arial" pitchFamily="34" charset="0"/>
              </a:rPr>
              <a:t>Технически Университет – София</a:t>
            </a:r>
            <a:br>
              <a:rPr lang="bg-BG" sz="1800" dirty="0">
                <a:solidFill>
                  <a:schemeClr val="tx1"/>
                </a:solidFill>
                <a:latin typeface="Arial" pitchFamily="34" charset="0"/>
                <a:cs typeface="Arial" pitchFamily="34" charset="0"/>
              </a:rPr>
            </a:br>
            <a:r>
              <a:rPr lang="bg-BG" sz="1800" dirty="0">
                <a:solidFill>
                  <a:schemeClr val="tx1"/>
                </a:solidFill>
                <a:latin typeface="Arial" pitchFamily="34" charset="0"/>
                <a:cs typeface="Arial" pitchFamily="34" charset="0"/>
              </a:rPr>
              <a:t>Машиностроителен факултет</a:t>
            </a:r>
            <a:br>
              <a:rPr lang="bg-BG" sz="1800" dirty="0">
                <a:solidFill>
                  <a:schemeClr val="tx1"/>
                </a:solidFill>
                <a:latin typeface="Arial" pitchFamily="34" charset="0"/>
                <a:cs typeface="Arial" pitchFamily="34" charset="0"/>
              </a:rPr>
            </a:br>
            <a:r>
              <a:rPr lang="bg-BG" sz="1800" dirty="0">
                <a:solidFill>
                  <a:schemeClr val="tx1"/>
                </a:solidFill>
                <a:latin typeface="Arial" pitchFamily="34" charset="0"/>
                <a:cs typeface="Arial" pitchFamily="34" charset="0"/>
              </a:rPr>
              <a:t>Катедра “Прецизна техника и </a:t>
            </a:r>
            <a:r>
              <a:rPr lang="bg-BG" sz="1800" dirty="0" err="1">
                <a:solidFill>
                  <a:schemeClr val="tx1"/>
                </a:solidFill>
                <a:latin typeface="Arial" pitchFamily="34" charset="0"/>
                <a:cs typeface="Arial" pitchFamily="34" charset="0"/>
              </a:rPr>
              <a:t>уредостроене</a:t>
            </a:r>
            <a:r>
              <a:rPr lang="bg-BG" sz="1800" dirty="0">
                <a:solidFill>
                  <a:schemeClr val="tx1"/>
                </a:solidFill>
                <a:latin typeface="Arial" pitchFamily="34" charset="0"/>
                <a:cs typeface="Arial" pitchFamily="34" charset="0"/>
              </a:rPr>
              <a:t>”</a:t>
            </a:r>
            <a:endParaRPr lang="bg-BG" sz="1800" dirty="0">
              <a:latin typeface="Arial" pitchFamily="34" charset="0"/>
              <a:cs typeface="Arial" pitchFamily="34" charset="0"/>
            </a:endParaRPr>
          </a:p>
        </p:txBody>
      </p:sp>
      <p:sp>
        <p:nvSpPr>
          <p:cNvPr id="3" name="Content Placeholder 2"/>
          <p:cNvSpPr>
            <a:spLocks noGrp="1"/>
          </p:cNvSpPr>
          <p:nvPr>
            <p:ph idx="1"/>
          </p:nvPr>
        </p:nvSpPr>
        <p:spPr>
          <a:xfrm>
            <a:off x="457200" y="1700808"/>
            <a:ext cx="8229600" cy="2304256"/>
          </a:xfrm>
        </p:spPr>
        <p:txBody>
          <a:bodyPr/>
          <a:lstStyle/>
          <a:p>
            <a:pPr algn="ctr">
              <a:buNone/>
            </a:pPr>
            <a:endParaRPr lang="bg-BG" sz="3600" dirty="0">
              <a:solidFill>
                <a:srgbClr val="3333CC"/>
              </a:solidFill>
              <a:latin typeface="Arial" pitchFamily="34" charset="0"/>
              <a:cs typeface="Arial" pitchFamily="34" charset="0"/>
            </a:endParaRPr>
          </a:p>
          <a:p>
            <a:pPr algn="ctr">
              <a:buNone/>
            </a:pPr>
            <a:endParaRPr lang="bg-BG" sz="3600" dirty="0">
              <a:solidFill>
                <a:srgbClr val="3333CC"/>
              </a:solidFill>
              <a:latin typeface="Arial" pitchFamily="34" charset="0"/>
              <a:cs typeface="Arial" pitchFamily="34" charset="0"/>
            </a:endParaRPr>
          </a:p>
          <a:p>
            <a:pPr algn="ctr">
              <a:buNone/>
            </a:pPr>
            <a:r>
              <a:rPr lang="bg-BG" sz="3600" dirty="0">
                <a:solidFill>
                  <a:srgbClr val="3333CC"/>
                </a:solidFill>
                <a:effectLst/>
                <a:latin typeface="Arial" pitchFamily="34" charset="0"/>
                <a:cs typeface="Arial" pitchFamily="34" charset="0"/>
              </a:rPr>
              <a:t>Благодаря за вниманието!</a:t>
            </a:r>
          </a:p>
          <a:p>
            <a:pPr algn="ctr">
              <a:buNone/>
            </a:pPr>
            <a:endParaRPr lang="bg-BG" sz="3600" dirty="0">
              <a:solidFill>
                <a:srgbClr val="3333CC"/>
              </a:solidFill>
              <a:effectLst/>
              <a:latin typeface="Arial" pitchFamily="34" charset="0"/>
              <a:cs typeface="Arial" pitchFamily="34" charset="0"/>
            </a:endParaRPr>
          </a:p>
          <a:p>
            <a:pPr algn="ctr">
              <a:buNone/>
            </a:pPr>
            <a:endParaRPr lang="bg-BG" sz="3600" dirty="0">
              <a:solidFill>
                <a:srgbClr val="3333CC"/>
              </a:solidFill>
              <a:effectLst/>
              <a:latin typeface="Arial" pitchFamily="34" charset="0"/>
              <a:cs typeface="Arial" pitchFamily="34" charset="0"/>
            </a:endParaRPr>
          </a:p>
          <a:p>
            <a:pPr algn="ctr">
              <a:buNone/>
            </a:pPr>
            <a:endParaRPr lang="bg-BG" sz="3600" dirty="0">
              <a:solidFill>
                <a:srgbClr val="3333CC"/>
              </a:solidFill>
              <a:effectLst/>
              <a:latin typeface="Arial" pitchFamily="34" charset="0"/>
              <a:cs typeface="Arial" pitchFamily="34" charset="0"/>
            </a:endParaRPr>
          </a:p>
          <a:p>
            <a:pPr algn="ctr">
              <a:buNone/>
            </a:pPr>
            <a:endParaRPr lang="bg-BG" sz="3600" dirty="0">
              <a:solidFill>
                <a:srgbClr val="3333CC"/>
              </a:solidFill>
              <a:effectLst/>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BFE999D1-F9A4-4778-B8C7-0170286633BE}" type="slidenum">
              <a:rPr lang="bg-BG" smtClean="0"/>
              <a:pPr/>
              <a:t>34</a:t>
            </a:fld>
            <a:endParaRPr lang="bg-BG"/>
          </a:p>
        </p:txBody>
      </p:sp>
      <p:pic>
        <p:nvPicPr>
          <p:cNvPr id="5" name="Picture 4" descr="Logo-TU-blue-3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58" y="357166"/>
            <a:ext cx="85725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683568" y="3891291"/>
            <a:ext cx="8147248" cy="1200329"/>
          </a:xfrm>
          <a:prstGeom prst="rect">
            <a:avLst/>
          </a:prstGeom>
          <a:noFill/>
        </p:spPr>
        <p:txBody>
          <a:bodyPr wrap="square" rtlCol="0">
            <a:spAutoFit/>
          </a:bodyPr>
          <a:lstStyle/>
          <a:p>
            <a:r>
              <a:rPr lang="bg-BG" dirty="0"/>
              <a:t>В презентацията са използвани материали от:</a:t>
            </a:r>
          </a:p>
          <a:p>
            <a:r>
              <a:rPr lang="bg-BG" dirty="0"/>
              <a:t>1. Учебник: </a:t>
            </a:r>
            <a:r>
              <a:rPr lang="ru-RU" dirty="0">
                <a:latin typeface="Arial" pitchFamily="34" charset="0"/>
              </a:rPr>
              <a:t>Недев, Ц., Лилов, </a:t>
            </a:r>
            <a:r>
              <a:rPr lang="ru-RU" i="1" dirty="0">
                <a:latin typeface="Arial" pitchFamily="34" charset="0"/>
              </a:rPr>
              <a:t>Машинознание</a:t>
            </a:r>
            <a:r>
              <a:rPr lang="ru-RU" dirty="0">
                <a:latin typeface="Arial" pitchFamily="34" charset="0"/>
              </a:rPr>
              <a:t>, Софттрейд, 2011;</a:t>
            </a:r>
          </a:p>
          <a:p>
            <a:r>
              <a:rPr lang="ru-RU" dirty="0">
                <a:latin typeface="Arial" pitchFamily="34" charset="0"/>
              </a:rPr>
              <a:t>2. Презентация</a:t>
            </a:r>
            <a:r>
              <a:rPr lang="ru-RU">
                <a:latin typeface="Arial" pitchFamily="34" charset="0"/>
              </a:rPr>
              <a:t>, съвместно с катедра </a:t>
            </a:r>
            <a:r>
              <a:rPr lang="ru-RU" dirty="0">
                <a:latin typeface="Arial" pitchFamily="34" charset="0"/>
              </a:rPr>
              <a:t>ТММ;</a:t>
            </a:r>
          </a:p>
          <a:p>
            <a:r>
              <a:rPr lang="ru-RU" dirty="0">
                <a:latin typeface="Arial" pitchFamily="34" charset="0"/>
              </a:rPr>
              <a:t>3. Други източници.</a:t>
            </a:r>
            <a:endParaRPr lang="bg-BG"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82594"/>
          </a:xfrm>
        </p:spPr>
        <p:txBody>
          <a:bodyPr/>
          <a:lstStyle/>
          <a:p>
            <a:r>
              <a:rPr lang="bg-BG" sz="2200" dirty="0">
                <a:solidFill>
                  <a:srgbClr val="C00000"/>
                </a:solidFill>
                <a:effectLst/>
                <a:latin typeface="Arial" pitchFamily="34" charset="0"/>
                <a:cs typeface="Arial" pitchFamily="34" charset="0"/>
              </a:rPr>
              <a:t>Съдържание: лабораторни упражнения</a:t>
            </a:r>
            <a:br>
              <a:rPr lang="bg-BG" sz="2200" dirty="0">
                <a:solidFill>
                  <a:srgbClr val="C00000"/>
                </a:solidFill>
                <a:effectLst/>
                <a:latin typeface="Arial" pitchFamily="34" charset="0"/>
                <a:cs typeface="Arial" pitchFamily="34" charset="0"/>
              </a:rPr>
            </a:br>
            <a:endParaRPr lang="bg-BG" sz="2200" dirty="0">
              <a:solidFill>
                <a:srgbClr val="C00000"/>
              </a:solidFill>
              <a:effectLst/>
              <a:latin typeface="Arial" pitchFamily="34" charset="0"/>
              <a:cs typeface="Arial" pitchFamily="34" charset="0"/>
            </a:endParaRPr>
          </a:p>
        </p:txBody>
      </p:sp>
      <p:sp>
        <p:nvSpPr>
          <p:cNvPr id="3" name="Content Placeholder 2"/>
          <p:cNvSpPr>
            <a:spLocks noGrp="1"/>
          </p:cNvSpPr>
          <p:nvPr>
            <p:ph idx="1"/>
          </p:nvPr>
        </p:nvSpPr>
        <p:spPr>
          <a:xfrm>
            <a:off x="457200" y="1214422"/>
            <a:ext cx="8229600" cy="4881578"/>
          </a:xfrm>
        </p:spPr>
        <p:txBody>
          <a:bodyPr/>
          <a:lstStyle/>
          <a:p>
            <a:pPr marL="0" indent="0">
              <a:buClr>
                <a:srgbClr val="FF0000"/>
              </a:buClr>
              <a:buNone/>
            </a:pPr>
            <a:endParaRPr lang="ru-RU" sz="2000" dirty="0">
              <a:latin typeface="Arial" panose="020B0604020202020204" pitchFamily="34" charset="0"/>
              <a:cs typeface="Arial" panose="020B0604020202020204" pitchFamily="34" charset="0"/>
            </a:endParaRPr>
          </a:p>
          <a:p>
            <a:pPr>
              <a:buClr>
                <a:srgbClr val="FF0000"/>
              </a:buClr>
              <a:buFont typeface="Wingdings" panose="05000000000000000000" pitchFamily="2" charset="2"/>
              <a:buChar char="Ø"/>
            </a:pPr>
            <a:r>
              <a:rPr lang="ru-RU" sz="2000" dirty="0" err="1">
                <a:latin typeface="Arial" panose="020B0604020202020204" pitchFamily="34" charset="0"/>
                <a:cs typeface="Arial" panose="020B0604020202020204" pitchFamily="34" charset="0"/>
              </a:rPr>
              <a:t>Геометричен</a:t>
            </a:r>
            <a:r>
              <a:rPr lang="ru-RU" sz="2000" dirty="0">
                <a:latin typeface="Arial" panose="020B0604020202020204" pitchFamily="34" charset="0"/>
                <a:cs typeface="Arial" panose="020B0604020202020204" pitchFamily="34" charset="0"/>
              </a:rPr>
              <a:t> и </a:t>
            </a:r>
            <a:r>
              <a:rPr lang="ru-RU" sz="2000" dirty="0" err="1">
                <a:latin typeface="Arial" panose="020B0604020202020204" pitchFamily="34" charset="0"/>
                <a:cs typeface="Arial" panose="020B0604020202020204" pitchFamily="34" charset="0"/>
              </a:rPr>
              <a:t>кинематичен</a:t>
            </a:r>
            <a:r>
              <a:rPr lang="ru-RU" sz="2000" dirty="0">
                <a:latin typeface="Arial" panose="020B0604020202020204" pitchFamily="34" charset="0"/>
                <a:cs typeface="Arial" panose="020B0604020202020204" pitchFamily="34" charset="0"/>
              </a:rPr>
              <a:t> анализ на </a:t>
            </a:r>
            <a:r>
              <a:rPr lang="ru-RU" sz="2000" dirty="0" err="1">
                <a:latin typeface="Arial" panose="020B0604020202020204" pitchFamily="34" charset="0"/>
                <a:cs typeface="Arial" panose="020B0604020202020204" pitchFamily="34" charset="0"/>
              </a:rPr>
              <a:t>елементарен</a:t>
            </a:r>
            <a:r>
              <a:rPr lang="ru-RU" sz="2000" dirty="0">
                <a:latin typeface="Arial" panose="020B0604020202020204" pitchFamily="34" charset="0"/>
                <a:cs typeface="Arial" panose="020B0604020202020204" pitchFamily="34" charset="0"/>
              </a:rPr>
              <a:t> равнинен </a:t>
            </a:r>
            <a:r>
              <a:rPr lang="ru-RU" sz="2000" dirty="0" err="1">
                <a:latin typeface="Arial" panose="020B0604020202020204" pitchFamily="34" charset="0"/>
                <a:cs typeface="Arial" panose="020B0604020202020204" pitchFamily="34" charset="0"/>
              </a:rPr>
              <a:t>лостов</a:t>
            </a:r>
            <a:r>
              <a:rPr lang="ru-RU" sz="2000" dirty="0">
                <a:latin typeface="Arial" panose="020B0604020202020204" pitchFamily="34" charset="0"/>
                <a:cs typeface="Arial" panose="020B0604020202020204" pitchFamily="34" charset="0"/>
              </a:rPr>
              <a:t> </a:t>
            </a:r>
            <a:r>
              <a:rPr lang="ru-RU" sz="2000" dirty="0" err="1">
                <a:latin typeface="Arial" panose="020B0604020202020204" pitchFamily="34" charset="0"/>
                <a:cs typeface="Arial" panose="020B0604020202020204" pitchFamily="34" charset="0"/>
              </a:rPr>
              <a:t>механизъм</a:t>
            </a:r>
            <a:endParaRPr lang="ru-RU" sz="2000" dirty="0">
              <a:latin typeface="Arial" panose="020B0604020202020204" pitchFamily="34" charset="0"/>
              <a:cs typeface="Arial" panose="020B0604020202020204" pitchFamily="34" charset="0"/>
            </a:endParaRPr>
          </a:p>
          <a:p>
            <a:pPr>
              <a:buClr>
                <a:srgbClr val="FF0000"/>
              </a:buClr>
              <a:buFont typeface="Wingdings" panose="05000000000000000000" pitchFamily="2" charset="2"/>
              <a:buChar char="Ø"/>
            </a:pPr>
            <a:endParaRPr lang="ru-RU" sz="2000" dirty="0">
              <a:latin typeface="Arial" panose="020B0604020202020204" pitchFamily="34" charset="0"/>
              <a:cs typeface="Arial" panose="020B0604020202020204" pitchFamily="34" charset="0"/>
            </a:endParaRPr>
          </a:p>
          <a:p>
            <a:pPr>
              <a:buClr>
                <a:srgbClr val="FF0000"/>
              </a:buClr>
              <a:buFont typeface="Wingdings" panose="05000000000000000000" pitchFamily="2" charset="2"/>
              <a:buChar char="Ø"/>
            </a:pPr>
            <a:r>
              <a:rPr lang="bg-BG" sz="2000" dirty="0" err="1">
                <a:latin typeface="Arial" panose="020B0604020202020204" pitchFamily="34" charset="0"/>
                <a:cs typeface="Arial" panose="020B0604020202020204" pitchFamily="34" charset="0"/>
              </a:rPr>
              <a:t>Гърбични</a:t>
            </a:r>
            <a:r>
              <a:rPr lang="bg-BG" sz="2000" dirty="0">
                <a:latin typeface="Arial" panose="020B0604020202020204" pitchFamily="34" charset="0"/>
                <a:cs typeface="Arial" panose="020B0604020202020204" pitchFamily="34" charset="0"/>
              </a:rPr>
              <a:t> механизми</a:t>
            </a:r>
          </a:p>
          <a:p>
            <a:pPr>
              <a:buClr>
                <a:srgbClr val="FF0000"/>
              </a:buClr>
              <a:buFont typeface="Wingdings" panose="05000000000000000000" pitchFamily="2" charset="2"/>
              <a:buChar char="Ø"/>
            </a:pPr>
            <a:endParaRPr lang="bg-BG" sz="2000" dirty="0">
              <a:latin typeface="Arial" panose="020B0604020202020204" pitchFamily="34" charset="0"/>
              <a:cs typeface="Arial" panose="020B0604020202020204" pitchFamily="34" charset="0"/>
            </a:endParaRPr>
          </a:p>
          <a:p>
            <a:pPr>
              <a:buClr>
                <a:srgbClr val="FF0000"/>
              </a:buClr>
              <a:buFont typeface="Wingdings" panose="05000000000000000000" pitchFamily="2" charset="2"/>
              <a:buChar char="Ø"/>
            </a:pPr>
            <a:r>
              <a:rPr lang="bg-BG" sz="2000" dirty="0">
                <a:latin typeface="Arial" panose="020B0604020202020204" pitchFamily="34" charset="0"/>
                <a:cs typeface="Arial" panose="020B0604020202020204" pitchFamily="34" charset="0"/>
              </a:rPr>
              <a:t>Масови параметри на тела</a:t>
            </a:r>
          </a:p>
          <a:p>
            <a:pPr>
              <a:buClr>
                <a:srgbClr val="FF0000"/>
              </a:buClr>
              <a:buFont typeface="Wingdings" panose="05000000000000000000" pitchFamily="2" charset="2"/>
              <a:buChar char="Ø"/>
            </a:pPr>
            <a:endParaRPr lang="bg-BG" sz="2000" dirty="0">
              <a:latin typeface="Arial" panose="020B0604020202020204" pitchFamily="34" charset="0"/>
              <a:cs typeface="Arial" panose="020B0604020202020204" pitchFamily="34" charset="0"/>
            </a:endParaRPr>
          </a:p>
          <a:p>
            <a:pPr>
              <a:buClr>
                <a:srgbClr val="FF0000"/>
              </a:buClr>
              <a:buFont typeface="Wingdings" panose="05000000000000000000" pitchFamily="2" charset="2"/>
              <a:buChar char="Ø"/>
            </a:pPr>
            <a:r>
              <a:rPr lang="ru-RU" sz="2000" dirty="0" err="1">
                <a:latin typeface="Arial" panose="020B0604020202020204" pitchFamily="34" charset="0"/>
                <a:cs typeface="Arial" panose="020B0604020202020204" pitchFamily="34" charset="0"/>
              </a:rPr>
              <a:t>Коефициент</a:t>
            </a:r>
            <a:r>
              <a:rPr lang="ru-RU" sz="2000" dirty="0">
                <a:latin typeface="Arial" panose="020B0604020202020204" pitchFamily="34" charset="0"/>
                <a:cs typeface="Arial" panose="020B0604020202020204" pitchFamily="34" charset="0"/>
              </a:rPr>
              <a:t> на </a:t>
            </a:r>
            <a:r>
              <a:rPr lang="ru-RU" sz="2000" dirty="0" err="1">
                <a:latin typeface="Arial" panose="020B0604020202020204" pitchFamily="34" charset="0"/>
                <a:cs typeface="Arial" panose="020B0604020202020204" pitchFamily="34" charset="0"/>
              </a:rPr>
              <a:t>триене</a:t>
            </a:r>
            <a:r>
              <a:rPr lang="ru-RU" sz="2000" dirty="0">
                <a:latin typeface="Arial" panose="020B0604020202020204" pitchFamily="34" charset="0"/>
                <a:cs typeface="Arial" panose="020B0604020202020204" pitchFamily="34" charset="0"/>
              </a:rPr>
              <a:t> при </a:t>
            </a:r>
            <a:r>
              <a:rPr lang="ru-RU" sz="2000" dirty="0" err="1">
                <a:latin typeface="Arial" panose="020B0604020202020204" pitchFamily="34" charset="0"/>
                <a:cs typeface="Arial" panose="020B0604020202020204" pitchFamily="34" charset="0"/>
              </a:rPr>
              <a:t>плъзгане</a:t>
            </a:r>
            <a:endParaRPr lang="ru-RU" sz="2000" dirty="0">
              <a:latin typeface="Arial" panose="020B0604020202020204" pitchFamily="34" charset="0"/>
              <a:cs typeface="Arial" panose="020B0604020202020204" pitchFamily="34" charset="0"/>
            </a:endParaRPr>
          </a:p>
          <a:p>
            <a:pPr>
              <a:buClr>
                <a:srgbClr val="FF0000"/>
              </a:buClr>
              <a:buFont typeface="Wingdings" panose="05000000000000000000" pitchFamily="2" charset="2"/>
              <a:buChar char="Ø"/>
            </a:pPr>
            <a:endParaRPr lang="ru-RU" sz="2000" dirty="0">
              <a:latin typeface="Arial" panose="020B0604020202020204" pitchFamily="34" charset="0"/>
              <a:cs typeface="Arial" panose="020B0604020202020204" pitchFamily="34" charset="0"/>
            </a:endParaRPr>
          </a:p>
          <a:p>
            <a:pPr>
              <a:buClr>
                <a:srgbClr val="FF0000"/>
              </a:buClr>
              <a:buFont typeface="Wingdings" panose="05000000000000000000" pitchFamily="2" charset="2"/>
              <a:buChar char="Ø"/>
            </a:pPr>
            <a:r>
              <a:rPr lang="ru-RU" sz="2000" dirty="0">
                <a:latin typeface="Arial" panose="020B0604020202020204" pitchFamily="34" charset="0"/>
                <a:cs typeface="Arial" panose="020B0604020202020204" pitchFamily="34" charset="0"/>
              </a:rPr>
              <a:t>Механичен </a:t>
            </a:r>
            <a:r>
              <a:rPr lang="ru-RU" sz="2000" dirty="0" err="1">
                <a:latin typeface="Arial" panose="020B0604020202020204" pitchFamily="34" charset="0"/>
                <a:cs typeface="Arial" panose="020B0604020202020204" pitchFamily="34" charset="0"/>
              </a:rPr>
              <a:t>коефициент</a:t>
            </a:r>
            <a:r>
              <a:rPr lang="ru-RU" sz="2000" dirty="0">
                <a:latin typeface="Arial" panose="020B0604020202020204" pitchFamily="34" charset="0"/>
                <a:cs typeface="Arial" panose="020B0604020202020204" pitchFamily="34" charset="0"/>
              </a:rPr>
              <a:t> на полезно действие на </a:t>
            </a:r>
            <a:r>
              <a:rPr lang="ru-RU" sz="2000" dirty="0" err="1">
                <a:latin typeface="Arial" panose="020B0604020202020204" pitchFamily="34" charset="0"/>
                <a:cs typeface="Arial" panose="020B0604020202020204" pitchFamily="34" charset="0"/>
              </a:rPr>
              <a:t>редуктори</a:t>
            </a:r>
            <a:endParaRPr lang="ru-RU" sz="2000" dirty="0">
              <a:latin typeface="Arial" panose="020B0604020202020204" pitchFamily="34" charset="0"/>
              <a:cs typeface="Arial" panose="020B0604020202020204" pitchFamily="34" charset="0"/>
            </a:endParaRPr>
          </a:p>
          <a:p>
            <a:pPr>
              <a:buClr>
                <a:srgbClr val="FF0000"/>
              </a:buClr>
              <a:buFont typeface="Wingdings" panose="05000000000000000000" pitchFamily="2" charset="2"/>
              <a:buChar char="Ø"/>
            </a:pPr>
            <a:endParaRPr lang="ru-RU" sz="2000" dirty="0">
              <a:latin typeface="Arial" panose="020B0604020202020204" pitchFamily="34" charset="0"/>
              <a:cs typeface="Arial" panose="020B0604020202020204" pitchFamily="34" charset="0"/>
            </a:endParaRPr>
          </a:p>
          <a:p>
            <a:pPr>
              <a:buClr>
                <a:srgbClr val="FF0000"/>
              </a:buClr>
              <a:buFont typeface="Wingdings" panose="05000000000000000000" pitchFamily="2" charset="2"/>
              <a:buChar char="Ø"/>
            </a:pPr>
            <a:r>
              <a:rPr lang="bg-BG" sz="2000" dirty="0">
                <a:latin typeface="Arial" panose="020B0604020202020204" pitchFamily="34" charset="0"/>
                <a:cs typeface="Arial" panose="020B0604020202020204" pitchFamily="34" charset="0"/>
              </a:rPr>
              <a:t>Сили, деформации и напрежения</a:t>
            </a:r>
          </a:p>
          <a:p>
            <a:endParaRPr lang="bg-BG" sz="2000" dirty="0"/>
          </a:p>
        </p:txBody>
      </p:sp>
      <p:sp>
        <p:nvSpPr>
          <p:cNvPr id="4" name="Slide Number Placeholder 3"/>
          <p:cNvSpPr>
            <a:spLocks noGrp="1"/>
          </p:cNvSpPr>
          <p:nvPr>
            <p:ph type="sldNum" sz="quarter" idx="12"/>
          </p:nvPr>
        </p:nvSpPr>
        <p:spPr/>
        <p:txBody>
          <a:bodyPr/>
          <a:lstStyle/>
          <a:p>
            <a:fld id="{BFE999D1-F9A4-4778-B8C7-0170286633BE}" type="slidenum">
              <a:rPr lang="bg-BG" smtClean="0"/>
              <a:pPr/>
              <a:t>4</a:t>
            </a:fld>
            <a:endParaRPr lang="bg-BG"/>
          </a:p>
        </p:txBody>
      </p:sp>
      <p:pic>
        <p:nvPicPr>
          <p:cNvPr id="5" name="Picture 4" descr="Logo-TU-blue-3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2844" y="142852"/>
            <a:ext cx="714380" cy="7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52"/>
            <a:ext cx="8229600" cy="785818"/>
          </a:xfrm>
        </p:spPr>
        <p:txBody>
          <a:bodyPr/>
          <a:lstStyle/>
          <a:p>
            <a:r>
              <a:rPr lang="bg-BG" sz="2200" dirty="0">
                <a:solidFill>
                  <a:srgbClr val="C00000"/>
                </a:solidFill>
                <a:effectLst/>
                <a:latin typeface="Arial" pitchFamily="34" charset="0"/>
                <a:cs typeface="Arial" pitchFamily="34" charset="0"/>
              </a:rPr>
              <a:t>Литература</a:t>
            </a:r>
            <a:endParaRPr lang="bg-BG" sz="2200" dirty="0">
              <a:effectLst/>
            </a:endParaRPr>
          </a:p>
        </p:txBody>
      </p:sp>
      <p:sp>
        <p:nvSpPr>
          <p:cNvPr id="3" name="Content Placeholder 2"/>
          <p:cNvSpPr>
            <a:spLocks noGrp="1"/>
          </p:cNvSpPr>
          <p:nvPr>
            <p:ph idx="1"/>
          </p:nvPr>
        </p:nvSpPr>
        <p:spPr/>
        <p:txBody>
          <a:bodyPr/>
          <a:lstStyle/>
          <a:p>
            <a:pPr marL="457200" indent="-457200">
              <a:buAutoNum type="arabicPeriod"/>
            </a:pPr>
            <a:r>
              <a:rPr lang="ru-RU" sz="2000" dirty="0" err="1">
                <a:solidFill>
                  <a:srgbClr val="C00000"/>
                </a:solidFill>
                <a:latin typeface="Arial" pitchFamily="34" charset="0"/>
                <a:cs typeface="Arial" pitchFamily="34" charset="0"/>
              </a:rPr>
              <a:t>Недев</a:t>
            </a:r>
            <a:r>
              <a:rPr lang="ru-RU" sz="2000" dirty="0">
                <a:solidFill>
                  <a:srgbClr val="C00000"/>
                </a:solidFill>
                <a:latin typeface="Arial" pitchFamily="34" charset="0"/>
                <a:cs typeface="Arial" pitchFamily="34" charset="0"/>
              </a:rPr>
              <a:t>, Ц., Лилов Ал.</a:t>
            </a:r>
            <a:r>
              <a:rPr lang="en-US" sz="2000" dirty="0">
                <a:solidFill>
                  <a:srgbClr val="C00000"/>
                </a:solidFill>
                <a:latin typeface="Arial" pitchFamily="34" charset="0"/>
                <a:cs typeface="Arial" pitchFamily="34" charset="0"/>
              </a:rPr>
              <a:t> </a:t>
            </a:r>
            <a:r>
              <a:rPr lang="ru-RU" sz="2000" dirty="0">
                <a:solidFill>
                  <a:srgbClr val="C00000"/>
                </a:solidFill>
                <a:latin typeface="Arial" pitchFamily="34" charset="0"/>
                <a:cs typeface="Arial" pitchFamily="34" charset="0"/>
              </a:rPr>
              <a:t>, </a:t>
            </a:r>
            <a:r>
              <a:rPr lang="ru-RU" sz="2000" i="1" dirty="0">
                <a:solidFill>
                  <a:srgbClr val="C00000"/>
                </a:solidFill>
                <a:latin typeface="Arial" pitchFamily="34" charset="0"/>
                <a:cs typeface="Arial" pitchFamily="34" charset="0"/>
              </a:rPr>
              <a:t>Машинознание</a:t>
            </a:r>
            <a:r>
              <a:rPr lang="ru-RU" sz="2000" dirty="0">
                <a:solidFill>
                  <a:srgbClr val="C00000"/>
                </a:solidFill>
                <a:latin typeface="Arial" pitchFamily="34" charset="0"/>
                <a:cs typeface="Arial" pitchFamily="34" charset="0"/>
              </a:rPr>
              <a:t>, Софттрейд, 2011.</a:t>
            </a:r>
          </a:p>
          <a:p>
            <a:pPr marL="0" indent="0">
              <a:buNone/>
            </a:pPr>
            <a:endParaRPr lang="ru-RU" sz="2000" dirty="0">
              <a:solidFill>
                <a:srgbClr val="C00000"/>
              </a:solidFill>
              <a:latin typeface="Arial" pitchFamily="34" charset="0"/>
              <a:cs typeface="Arial" pitchFamily="34" charset="0"/>
            </a:endParaRPr>
          </a:p>
          <a:p>
            <a:pPr marL="0" indent="0">
              <a:buNone/>
            </a:pPr>
            <a:r>
              <a:rPr lang="ru-RU" sz="2000" dirty="0">
                <a:solidFill>
                  <a:srgbClr val="C00000"/>
                </a:solidFill>
                <a:latin typeface="Arial" pitchFamily="34" charset="0"/>
                <a:cs typeface="Arial" pitchFamily="34" charset="0"/>
              </a:rPr>
              <a:t>        НАЛИЧЕН В КНИЖАРНИЦАТА ВЪВ ФОАЙЕТО НА БЛОК 4</a:t>
            </a:r>
          </a:p>
          <a:p>
            <a:pPr>
              <a:buNone/>
            </a:pPr>
            <a:endParaRPr lang="ru-RU" sz="2000" dirty="0">
              <a:solidFill>
                <a:schemeClr val="bg1"/>
              </a:solidFill>
              <a:latin typeface="Arial" pitchFamily="34" charset="0"/>
              <a:cs typeface="Arial" pitchFamily="34" charset="0"/>
            </a:endParaRPr>
          </a:p>
          <a:p>
            <a:pPr>
              <a:buNone/>
            </a:pPr>
            <a:r>
              <a:rPr lang="ru-RU" sz="2000" dirty="0">
                <a:latin typeface="Arial" pitchFamily="34" charset="0"/>
                <a:cs typeface="Arial" pitchFamily="34" charset="0"/>
              </a:rPr>
              <a:t>2. Гълъбов, В., Долчинков, Р., Николов Н. Янита С, </a:t>
            </a:r>
            <a:r>
              <a:rPr lang="ru-RU" sz="2000" i="1" dirty="0">
                <a:latin typeface="Arial" pitchFamily="34" charset="0"/>
                <a:cs typeface="Arial" pitchFamily="34" charset="0"/>
              </a:rPr>
              <a:t>Машинознание</a:t>
            </a:r>
            <a:r>
              <a:rPr lang="ru-RU" sz="2000" dirty="0">
                <a:latin typeface="Arial" pitchFamily="34" charset="0"/>
                <a:cs typeface="Arial" pitchFamily="34" charset="0"/>
              </a:rPr>
              <a:t>, 2010.</a:t>
            </a:r>
          </a:p>
          <a:p>
            <a:pPr marL="457200" indent="-457200">
              <a:buNone/>
            </a:pPr>
            <a:endParaRPr lang="ru-RU" sz="2000" dirty="0">
              <a:latin typeface="Arial" pitchFamily="34" charset="0"/>
              <a:cs typeface="Arial" pitchFamily="34" charset="0"/>
            </a:endParaRPr>
          </a:p>
          <a:p>
            <a:pPr>
              <a:buNone/>
            </a:pPr>
            <a:r>
              <a:rPr lang="ru-RU" sz="2000" dirty="0">
                <a:latin typeface="Arial" pitchFamily="34" charset="0"/>
                <a:cs typeface="Arial" pitchFamily="34" charset="0"/>
              </a:rPr>
              <a:t>3. </a:t>
            </a:r>
            <a:r>
              <a:rPr lang="ru-RU" sz="2000" dirty="0" err="1">
                <a:solidFill>
                  <a:srgbClr val="C00000"/>
                </a:solidFill>
                <a:latin typeface="Arial" pitchFamily="34" charset="0"/>
                <a:cs typeface="Arial" pitchFamily="34" charset="0"/>
              </a:rPr>
              <a:t>Гълъбов</a:t>
            </a:r>
            <a:r>
              <a:rPr lang="ru-RU" sz="2000" dirty="0">
                <a:solidFill>
                  <a:srgbClr val="C00000"/>
                </a:solidFill>
                <a:latin typeface="Arial" pitchFamily="34" charset="0"/>
                <a:cs typeface="Arial" pitchFamily="34" charset="0"/>
              </a:rPr>
              <a:t>, В., </a:t>
            </a:r>
            <a:r>
              <a:rPr lang="ru-RU" sz="2000" dirty="0" err="1">
                <a:solidFill>
                  <a:srgbClr val="C00000"/>
                </a:solidFill>
                <a:latin typeface="Arial" pitchFamily="34" charset="0"/>
                <a:cs typeface="Arial" pitchFamily="34" charset="0"/>
              </a:rPr>
              <a:t>Гарабитов</a:t>
            </a:r>
            <a:r>
              <a:rPr lang="ru-RU" sz="2000" dirty="0">
                <a:solidFill>
                  <a:srgbClr val="C00000"/>
                </a:solidFill>
                <a:latin typeface="Arial" pitchFamily="34" charset="0"/>
                <a:cs typeface="Arial" pitchFamily="34" charset="0"/>
              </a:rPr>
              <a:t>, С., </a:t>
            </a:r>
            <a:r>
              <a:rPr lang="ru-RU" sz="2000" dirty="0" err="1">
                <a:solidFill>
                  <a:srgbClr val="C00000"/>
                </a:solidFill>
                <a:latin typeface="Arial" pitchFamily="34" charset="0"/>
                <a:cs typeface="Arial" pitchFamily="34" charset="0"/>
              </a:rPr>
              <a:t>Тодоров,Т</a:t>
            </a:r>
            <a:r>
              <a:rPr lang="ru-RU" sz="2000" dirty="0">
                <a:solidFill>
                  <a:srgbClr val="C00000"/>
                </a:solidFill>
                <a:latin typeface="Arial" pitchFamily="34" charset="0"/>
                <a:cs typeface="Arial" pitchFamily="34" charset="0"/>
              </a:rPr>
              <a:t>. и др. </a:t>
            </a:r>
            <a:r>
              <a:rPr lang="ru-RU" sz="2000" i="1" dirty="0">
                <a:solidFill>
                  <a:srgbClr val="C00000"/>
                </a:solidFill>
                <a:latin typeface="Arial" pitchFamily="34" charset="0"/>
                <a:cs typeface="Arial" pitchFamily="34" charset="0"/>
              </a:rPr>
              <a:t>Ръководство  за лабораторни упражнения по машинознание</a:t>
            </a:r>
            <a:r>
              <a:rPr lang="ru-RU" sz="2000" dirty="0">
                <a:solidFill>
                  <a:srgbClr val="C00000"/>
                </a:solidFill>
                <a:latin typeface="Arial" pitchFamily="34" charset="0"/>
                <a:cs typeface="Arial" pitchFamily="34" charset="0"/>
              </a:rPr>
              <a:t>, Софттрейд, 2011.</a:t>
            </a:r>
          </a:p>
          <a:p>
            <a:pPr>
              <a:buNone/>
            </a:pPr>
            <a:endParaRPr lang="ru-RU" sz="2000" dirty="0">
              <a:solidFill>
                <a:srgbClr val="C00000"/>
              </a:solidFill>
              <a:latin typeface="Arial" pitchFamily="34" charset="0"/>
              <a:cs typeface="Arial" pitchFamily="34" charset="0"/>
            </a:endParaRPr>
          </a:p>
          <a:p>
            <a:pPr>
              <a:buNone/>
            </a:pPr>
            <a:endParaRPr lang="ru-RU" sz="2000" dirty="0">
              <a:latin typeface="Arial" pitchFamily="34" charset="0"/>
              <a:cs typeface="Arial" pitchFamily="34" charset="0"/>
            </a:endParaRPr>
          </a:p>
          <a:p>
            <a:pPr marL="0" indent="0">
              <a:buNone/>
            </a:pPr>
            <a:endParaRPr lang="bg-BG" sz="2000" dirty="0">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BFE999D1-F9A4-4778-B8C7-0170286633BE}" type="slidenum">
              <a:rPr lang="bg-BG" smtClean="0"/>
              <a:pPr/>
              <a:t>5</a:t>
            </a:fld>
            <a:endParaRPr lang="bg-BG"/>
          </a:p>
        </p:txBody>
      </p:sp>
      <p:pic>
        <p:nvPicPr>
          <p:cNvPr id="5" name="Picture 4" descr="Logo-TU-blue-3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2844" y="214290"/>
            <a:ext cx="714380" cy="7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290"/>
            <a:ext cx="8229600" cy="1143008"/>
          </a:xfrm>
        </p:spPr>
        <p:txBody>
          <a:bodyPr/>
          <a:lstStyle/>
          <a:p>
            <a:r>
              <a:rPr lang="bg-BG" sz="2000" b="1" dirty="0">
                <a:solidFill>
                  <a:srgbClr val="C00000"/>
                </a:solidFill>
                <a:latin typeface="Arial" pitchFamily="34" charset="0"/>
                <a:cs typeface="Arial" pitchFamily="34" charset="0"/>
              </a:rPr>
              <a:t>Първа част: КИНЕМАТИКА</a:t>
            </a:r>
            <a:br>
              <a:rPr lang="bg-BG" sz="2000" b="1" dirty="0">
                <a:solidFill>
                  <a:srgbClr val="C00000"/>
                </a:solidFill>
                <a:latin typeface="Arial" pitchFamily="34" charset="0"/>
                <a:cs typeface="Arial" pitchFamily="34" charset="0"/>
              </a:rPr>
            </a:br>
            <a:r>
              <a:rPr lang="bg-BG" sz="2000" dirty="0">
                <a:solidFill>
                  <a:srgbClr val="C00000"/>
                </a:solidFill>
                <a:latin typeface="Arial" pitchFamily="34" charset="0"/>
                <a:cs typeface="Arial" pitchFamily="34" charset="0"/>
              </a:rPr>
              <a:t>Определяне на положението на точка и тяло. Обобщени координати. Степени на свобода</a:t>
            </a:r>
          </a:p>
        </p:txBody>
      </p:sp>
      <p:sp>
        <p:nvSpPr>
          <p:cNvPr id="3" name="Content Placeholder 2"/>
          <p:cNvSpPr>
            <a:spLocks noGrp="1"/>
          </p:cNvSpPr>
          <p:nvPr>
            <p:ph idx="1"/>
          </p:nvPr>
        </p:nvSpPr>
        <p:spPr/>
        <p:txBody>
          <a:bodyPr/>
          <a:lstStyle/>
          <a:p>
            <a:pPr>
              <a:buFont typeface="Wingdings" pitchFamily="2" charset="2"/>
              <a:buChar char="Ø"/>
            </a:pPr>
            <a:r>
              <a:rPr lang="bg-BG" sz="2000" dirty="0">
                <a:latin typeface="Arial" panose="020B0604020202020204" pitchFamily="34" charset="0"/>
                <a:cs typeface="Arial" panose="020B0604020202020204" pitchFamily="34" charset="0"/>
              </a:rPr>
              <a:t>Кинематика – раздел в механиката, в който се изучава механичното движение на материалните тела и системи, без да се отчитат действащите върху тях сили, т.е – изследват се геометричните свойства и характеристики на движението.</a:t>
            </a:r>
          </a:p>
          <a:p>
            <a:pPr>
              <a:buFont typeface="Wingdings" pitchFamily="2" charset="2"/>
              <a:buChar char="Ø"/>
            </a:pPr>
            <a:endParaRPr lang="bg-BG" sz="2000" dirty="0">
              <a:latin typeface="Arial" panose="020B0604020202020204" pitchFamily="34" charset="0"/>
              <a:cs typeface="Arial" panose="020B0604020202020204" pitchFamily="34" charset="0"/>
            </a:endParaRPr>
          </a:p>
          <a:p>
            <a:pPr>
              <a:buFont typeface="Wingdings" pitchFamily="2" charset="2"/>
              <a:buChar char="Ø"/>
            </a:pPr>
            <a:r>
              <a:rPr lang="bg-BG" sz="2000" dirty="0">
                <a:latin typeface="Arial" panose="020B0604020202020204" pitchFamily="34" charset="0"/>
                <a:cs typeface="Arial" panose="020B0604020202020204" pitchFamily="34" charset="0"/>
              </a:rPr>
              <a:t>Механично движение – промяната на положението на дадено тяло с течение на времето спрямо други материални обекти.</a:t>
            </a:r>
          </a:p>
          <a:p>
            <a:pPr>
              <a:buFont typeface="Wingdings" pitchFamily="2" charset="2"/>
              <a:buChar char="Ø"/>
            </a:pPr>
            <a:endParaRPr lang="bg-BG" sz="2000" dirty="0">
              <a:latin typeface="Arial" panose="020B0604020202020204" pitchFamily="34" charset="0"/>
              <a:cs typeface="Arial" panose="020B0604020202020204" pitchFamily="34" charset="0"/>
            </a:endParaRPr>
          </a:p>
          <a:p>
            <a:pPr>
              <a:buFont typeface="Wingdings" pitchFamily="2" charset="2"/>
              <a:buChar char="Ø"/>
            </a:pPr>
            <a:r>
              <a:rPr lang="bg-BG" sz="2000" dirty="0">
                <a:latin typeface="Arial" panose="020B0604020202020204" pitchFamily="34" charset="0"/>
                <a:cs typeface="Arial" panose="020B0604020202020204" pitchFamily="34" charset="0"/>
              </a:rPr>
              <a:t>Обобщени координати – произволните, </a:t>
            </a:r>
            <a:r>
              <a:rPr lang="bg-BG" sz="2000" dirty="0">
                <a:solidFill>
                  <a:schemeClr val="accent2">
                    <a:lumMod val="75000"/>
                  </a:schemeClr>
                </a:solidFill>
                <a:latin typeface="Arial" panose="020B0604020202020204" pitchFamily="34" charset="0"/>
                <a:cs typeface="Arial" panose="020B0604020202020204" pitchFamily="34" charset="0"/>
              </a:rPr>
              <a:t>независими една от друга </a:t>
            </a:r>
            <a:r>
              <a:rPr lang="bg-BG" sz="2000" dirty="0">
                <a:latin typeface="Arial" panose="020B0604020202020204" pitchFamily="34" charset="0"/>
                <a:cs typeface="Arial" panose="020B0604020202020204" pitchFamily="34" charset="0"/>
              </a:rPr>
              <a:t>величини, които определят еднозначно положението на дадено тяло, или механична система в пространството.</a:t>
            </a:r>
          </a:p>
          <a:p>
            <a:pPr>
              <a:buNone/>
            </a:pPr>
            <a:endParaRPr lang="bg-BG" sz="2000" dirty="0"/>
          </a:p>
        </p:txBody>
      </p:sp>
      <p:sp>
        <p:nvSpPr>
          <p:cNvPr id="4" name="Slide Number Placeholder 3"/>
          <p:cNvSpPr>
            <a:spLocks noGrp="1"/>
          </p:cNvSpPr>
          <p:nvPr>
            <p:ph type="sldNum" sz="quarter" idx="12"/>
          </p:nvPr>
        </p:nvSpPr>
        <p:spPr/>
        <p:txBody>
          <a:bodyPr/>
          <a:lstStyle/>
          <a:p>
            <a:fld id="{BFE999D1-F9A4-4778-B8C7-0170286633BE}" type="slidenum">
              <a:rPr lang="bg-BG" smtClean="0"/>
              <a:pPr/>
              <a:t>6</a:t>
            </a:fld>
            <a:endParaRPr lang="bg-BG"/>
          </a:p>
        </p:txBody>
      </p:sp>
      <p:pic>
        <p:nvPicPr>
          <p:cNvPr id="5" name="Picture 4" descr="Logo-TU-blue-3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2844" y="142852"/>
            <a:ext cx="714380" cy="7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224" y="116632"/>
            <a:ext cx="7829576" cy="669162"/>
          </a:xfrm>
        </p:spPr>
        <p:txBody>
          <a:bodyPr/>
          <a:lstStyle/>
          <a:p>
            <a:r>
              <a:rPr lang="bg-BG" sz="2000" dirty="0">
                <a:solidFill>
                  <a:srgbClr val="C00000"/>
                </a:solidFill>
                <a:latin typeface="Arial" pitchFamily="34" charset="0"/>
                <a:cs typeface="Arial" pitchFamily="34" charset="0"/>
              </a:rPr>
              <a:t>Степени на свобода на точка. </a:t>
            </a:r>
            <a:r>
              <a:rPr lang="bg-BG" sz="2000" dirty="0">
                <a:solidFill>
                  <a:schemeClr val="tx1"/>
                </a:solidFill>
                <a:latin typeface="Arial" pitchFamily="34" charset="0"/>
                <a:cs typeface="Arial" pitchFamily="34" charset="0"/>
              </a:rPr>
              <a:t>Положението на точка М в </a:t>
            </a:r>
            <a:r>
              <a:rPr lang="en-US" sz="2000" dirty="0">
                <a:solidFill>
                  <a:schemeClr val="tx1"/>
                </a:solidFill>
                <a:latin typeface="Arial" pitchFamily="34" charset="0"/>
                <a:cs typeface="Arial" pitchFamily="34" charset="0"/>
              </a:rPr>
              <a:t>R</a:t>
            </a:r>
            <a:r>
              <a:rPr lang="en-US" sz="1600" dirty="0">
                <a:solidFill>
                  <a:schemeClr val="tx1"/>
                </a:solidFill>
                <a:latin typeface="Arial" pitchFamily="34" charset="0"/>
                <a:cs typeface="Arial" pitchFamily="34" charset="0"/>
              </a:rPr>
              <a:t>3 </a:t>
            </a:r>
            <a:r>
              <a:rPr lang="bg-BG" sz="2000" dirty="0">
                <a:solidFill>
                  <a:schemeClr val="tx1"/>
                </a:solidFill>
                <a:latin typeface="Arial" pitchFamily="34" charset="0"/>
                <a:cs typeface="Arial" pitchFamily="34" charset="0"/>
              </a:rPr>
              <a:t>може да се определи чрез:</a:t>
            </a:r>
            <a:endParaRPr lang="bg-BG" sz="1600" dirty="0">
              <a:solidFill>
                <a:schemeClr val="tx1"/>
              </a:solidFill>
              <a:latin typeface="Arial" pitchFamily="34" charset="0"/>
              <a:cs typeface="Arial" pitchFamily="34" charset="0"/>
            </a:endParaRPr>
          </a:p>
        </p:txBody>
      </p:sp>
      <p:sp>
        <p:nvSpPr>
          <p:cNvPr id="3" name="Content Placeholder 2"/>
          <p:cNvSpPr>
            <a:spLocks noGrp="1"/>
          </p:cNvSpPr>
          <p:nvPr>
            <p:ph idx="1"/>
          </p:nvPr>
        </p:nvSpPr>
        <p:spPr>
          <a:xfrm>
            <a:off x="-94218" y="5432371"/>
            <a:ext cx="9238218" cy="1428760"/>
          </a:xfrm>
        </p:spPr>
        <p:txBody>
          <a:bodyPr/>
          <a:lstStyle/>
          <a:p>
            <a:pPr algn="just">
              <a:buFont typeface="Wingdings" pitchFamily="2" charset="2"/>
              <a:buChar char="Ø"/>
            </a:pPr>
            <a:r>
              <a:rPr lang="ru-RU" sz="2000" dirty="0">
                <a:latin typeface="Arial" pitchFamily="34" charset="0"/>
                <a:cs typeface="Arial" pitchFamily="34" charset="0"/>
              </a:rPr>
              <a:t>Обобщените координати (независими параметри) на дадена точка е прието да се нарича</a:t>
            </a:r>
            <a:r>
              <a:rPr lang="bg-BG" sz="2000" dirty="0">
                <a:latin typeface="Arial" pitchFamily="34" charset="0"/>
                <a:cs typeface="Arial" pitchFamily="34" charset="0"/>
              </a:rPr>
              <a:t>т </a:t>
            </a:r>
            <a:r>
              <a:rPr lang="ru-RU" sz="2000" dirty="0">
                <a:solidFill>
                  <a:srgbClr val="3333CC"/>
                </a:solidFill>
                <a:latin typeface="Arial" pitchFamily="34" charset="0"/>
                <a:cs typeface="Arial" pitchFamily="34" charset="0"/>
              </a:rPr>
              <a:t>степени на свобода </a:t>
            </a:r>
            <a:r>
              <a:rPr lang="ru-RU" sz="2000" dirty="0">
                <a:latin typeface="Arial" pitchFamily="34" charset="0"/>
                <a:cs typeface="Arial" pitchFamily="34" charset="0"/>
              </a:rPr>
              <a:t>на точката. Точка в </a:t>
            </a:r>
            <a:r>
              <a:rPr lang="ru-RU" sz="2000" dirty="0" err="1">
                <a:solidFill>
                  <a:srgbClr val="3333CC"/>
                </a:solidFill>
                <a:latin typeface="Arial" pitchFamily="34" charset="0"/>
                <a:cs typeface="Arial" pitchFamily="34" charset="0"/>
              </a:rPr>
              <a:t>тримерното</a:t>
            </a:r>
            <a:r>
              <a:rPr lang="ru-RU" sz="2000" dirty="0">
                <a:solidFill>
                  <a:srgbClr val="3333CC"/>
                </a:solidFill>
                <a:latin typeface="Arial" pitchFamily="34" charset="0"/>
                <a:cs typeface="Arial" pitchFamily="34" charset="0"/>
              </a:rPr>
              <a:t> пространство </a:t>
            </a:r>
            <a:r>
              <a:rPr lang="ru-RU" sz="2000" dirty="0" err="1">
                <a:latin typeface="Arial" pitchFamily="34" charset="0"/>
                <a:cs typeface="Arial" pitchFamily="34" charset="0"/>
              </a:rPr>
              <a:t>има</a:t>
            </a:r>
            <a:r>
              <a:rPr lang="ru-RU" sz="2000" dirty="0">
                <a:latin typeface="Arial" pitchFamily="34" charset="0"/>
                <a:cs typeface="Arial" pitchFamily="34" charset="0"/>
              </a:rPr>
              <a:t> </a:t>
            </a:r>
            <a:r>
              <a:rPr lang="ru-RU" sz="2000" dirty="0">
                <a:solidFill>
                  <a:srgbClr val="3333CC"/>
                </a:solidFill>
                <a:latin typeface="Arial" pitchFamily="34" charset="0"/>
                <a:cs typeface="Arial" pitchFamily="34" charset="0"/>
              </a:rPr>
              <a:t>3</a:t>
            </a:r>
            <a:r>
              <a:rPr lang="ru-RU" sz="2000" dirty="0">
                <a:latin typeface="Arial" pitchFamily="34" charset="0"/>
                <a:cs typeface="Arial" pitchFamily="34" charset="0"/>
              </a:rPr>
              <a:t> степени на свобода, а в </a:t>
            </a:r>
            <a:r>
              <a:rPr lang="ru-RU" sz="2000" dirty="0" err="1">
                <a:solidFill>
                  <a:srgbClr val="3333CC"/>
                </a:solidFill>
                <a:latin typeface="Arial" pitchFamily="34" charset="0"/>
                <a:cs typeface="Arial" pitchFamily="34" charset="0"/>
              </a:rPr>
              <a:t>двумерното</a:t>
            </a:r>
            <a:r>
              <a:rPr lang="ru-RU" sz="2000" dirty="0">
                <a:latin typeface="Arial" pitchFamily="34" charset="0"/>
                <a:cs typeface="Arial" pitchFamily="34" charset="0"/>
              </a:rPr>
              <a:t> </a:t>
            </a:r>
            <a:r>
              <a:rPr lang="ru-RU" sz="2000" dirty="0">
                <a:solidFill>
                  <a:srgbClr val="3333CC"/>
                </a:solidFill>
                <a:latin typeface="Arial" pitchFamily="34" charset="0"/>
                <a:cs typeface="Arial" pitchFamily="34" charset="0"/>
              </a:rPr>
              <a:t>пространство – 2 </a:t>
            </a:r>
            <a:r>
              <a:rPr lang="ru-RU" sz="2000" dirty="0">
                <a:latin typeface="Arial" pitchFamily="34" charset="0"/>
                <a:cs typeface="Arial" pitchFamily="34" charset="0"/>
              </a:rPr>
              <a:t>степени на свобода.</a:t>
            </a:r>
            <a:endParaRPr lang="en-US" sz="2000" dirty="0">
              <a:latin typeface="Arial" pitchFamily="34" charset="0"/>
              <a:cs typeface="Arial" pitchFamily="34" charset="0"/>
            </a:endParaRPr>
          </a:p>
          <a:p>
            <a:pPr>
              <a:buNone/>
            </a:pPr>
            <a:endParaRPr lang="bg-BG" sz="2000" dirty="0">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BFE999D1-F9A4-4778-B8C7-0170286633BE}" type="slidenum">
              <a:rPr lang="bg-BG" smtClean="0"/>
              <a:pPr/>
              <a:t>7</a:t>
            </a:fld>
            <a:endParaRPr lang="bg-BG" dirty="0"/>
          </a:p>
        </p:txBody>
      </p:sp>
      <p:pic>
        <p:nvPicPr>
          <p:cNvPr id="191490" name="Picture 2"/>
          <p:cNvPicPr>
            <a:picLocks noChangeAspect="1" noChangeArrowheads="1"/>
          </p:cNvPicPr>
          <p:nvPr/>
        </p:nvPicPr>
        <p:blipFill>
          <a:blip r:embed="rId3"/>
          <a:srcRect/>
          <a:stretch>
            <a:fillRect/>
          </a:stretch>
        </p:blipFill>
        <p:spPr bwMode="auto">
          <a:xfrm>
            <a:off x="4714876" y="928670"/>
            <a:ext cx="4280424" cy="3643338"/>
          </a:xfrm>
          <a:prstGeom prst="rect">
            <a:avLst/>
          </a:prstGeom>
          <a:noFill/>
          <a:ln w="9525">
            <a:noFill/>
            <a:miter lim="800000"/>
            <a:headEnd/>
            <a:tailEnd/>
          </a:ln>
          <a:effectLst/>
        </p:spPr>
      </p:pic>
      <p:graphicFrame>
        <p:nvGraphicFramePr>
          <p:cNvPr id="191491" name="Object 3"/>
          <p:cNvGraphicFramePr>
            <a:graphicFrameLocks noChangeAspect="1"/>
          </p:cNvGraphicFramePr>
          <p:nvPr>
            <p:extLst>
              <p:ext uri="{D42A27DB-BD31-4B8C-83A1-F6EECF244321}">
                <p14:modId xmlns:p14="http://schemas.microsoft.com/office/powerpoint/2010/main" val="1164026055"/>
              </p:ext>
            </p:extLst>
          </p:nvPr>
        </p:nvGraphicFramePr>
        <p:xfrm>
          <a:off x="214282" y="1031311"/>
          <a:ext cx="1606511" cy="1370340"/>
        </p:xfrm>
        <a:graphic>
          <a:graphicData uri="http://schemas.openxmlformats.org/presentationml/2006/ole">
            <mc:AlternateContent xmlns:mc="http://schemas.openxmlformats.org/markup-compatibility/2006">
              <mc:Choice xmlns:v="urn:schemas-microsoft-com:vml" Requires="v">
                <p:oleObj name="Equation" r:id="rId4" imgW="609336" imgH="495085" progId="">
                  <p:embed/>
                </p:oleObj>
              </mc:Choice>
              <mc:Fallback>
                <p:oleObj name="Equation" r:id="rId4" imgW="609336" imgH="495085" progId="">
                  <p:embed/>
                  <p:pic>
                    <p:nvPicPr>
                      <p:cNvPr id="0" name="Picture 1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282" y="1031311"/>
                        <a:ext cx="1606511" cy="1370340"/>
                      </a:xfrm>
                      <a:prstGeom prst="rect">
                        <a:avLst/>
                      </a:prstGeom>
                      <a:noFill/>
                      <a:ln w="9525">
                        <a:solidFill>
                          <a:srgbClr val="B95B2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1492" name="Object 4"/>
          <p:cNvGraphicFramePr>
            <a:graphicFrameLocks noChangeAspect="1"/>
          </p:cNvGraphicFramePr>
          <p:nvPr>
            <p:extLst>
              <p:ext uri="{D42A27DB-BD31-4B8C-83A1-F6EECF244321}">
                <p14:modId xmlns:p14="http://schemas.microsoft.com/office/powerpoint/2010/main" val="1506406987"/>
              </p:ext>
            </p:extLst>
          </p:nvPr>
        </p:nvGraphicFramePr>
        <p:xfrm>
          <a:off x="2214546" y="1031311"/>
          <a:ext cx="2266331" cy="1370340"/>
        </p:xfrm>
        <a:graphic>
          <a:graphicData uri="http://schemas.openxmlformats.org/presentationml/2006/ole">
            <mc:AlternateContent xmlns:mc="http://schemas.openxmlformats.org/markup-compatibility/2006">
              <mc:Choice xmlns:v="urn:schemas-microsoft-com:vml" Requires="v">
                <p:oleObj name="Equation" r:id="rId6" imgW="901309" imgH="545863" progId="">
                  <p:embed/>
                </p:oleObj>
              </mc:Choice>
              <mc:Fallback>
                <p:oleObj name="Equation" r:id="rId6" imgW="901309" imgH="545863" progId="">
                  <p:embed/>
                  <p:pic>
                    <p:nvPicPr>
                      <p:cNvPr id="0" name="Picture 1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14546" y="1031311"/>
                        <a:ext cx="2266331" cy="1370340"/>
                      </a:xfrm>
                      <a:prstGeom prst="rect">
                        <a:avLst/>
                      </a:prstGeom>
                      <a:noFill/>
                      <a:ln w="9525">
                        <a:solidFill>
                          <a:srgbClr val="B95B2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p:cNvSpPr txBox="1"/>
          <p:nvPr/>
        </p:nvSpPr>
        <p:spPr>
          <a:xfrm>
            <a:off x="142844" y="2495673"/>
            <a:ext cx="1857388" cy="1015663"/>
          </a:xfrm>
          <a:prstGeom prst="rect">
            <a:avLst/>
          </a:prstGeom>
          <a:noFill/>
        </p:spPr>
        <p:txBody>
          <a:bodyPr wrap="square" rtlCol="0">
            <a:spAutoFit/>
          </a:bodyPr>
          <a:lstStyle/>
          <a:p>
            <a:r>
              <a:rPr lang="bg-BG" sz="2000" dirty="0">
                <a:solidFill>
                  <a:srgbClr val="333399"/>
                </a:solidFill>
                <a:latin typeface="Arial" pitchFamily="34" charset="0"/>
              </a:rPr>
              <a:t>Цилиндрични</a:t>
            </a:r>
          </a:p>
          <a:p>
            <a:r>
              <a:rPr lang="bg-BG" sz="2000" dirty="0">
                <a:solidFill>
                  <a:srgbClr val="333399"/>
                </a:solidFill>
                <a:latin typeface="Arial" pitchFamily="34" charset="0"/>
              </a:rPr>
              <a:t>координати</a:t>
            </a:r>
            <a:r>
              <a:rPr lang="bg-BG" sz="2000" dirty="0">
                <a:latin typeface="Arial" pitchFamily="34" charset="0"/>
              </a:rPr>
              <a:t>: </a:t>
            </a:r>
            <a:r>
              <a:rPr lang="el-GR" sz="2000" dirty="0">
                <a:solidFill>
                  <a:srgbClr val="FF0000"/>
                </a:solidFill>
                <a:latin typeface="Arial" pitchFamily="34" charset="0"/>
              </a:rPr>
              <a:t>ρ</a:t>
            </a:r>
            <a:r>
              <a:rPr lang="bg-BG" sz="2000" dirty="0">
                <a:solidFill>
                  <a:srgbClr val="FF0000"/>
                </a:solidFill>
                <a:latin typeface="Arial" pitchFamily="34" charset="0"/>
              </a:rPr>
              <a:t>, </a:t>
            </a:r>
            <a:r>
              <a:rPr lang="el-GR" sz="2000" dirty="0">
                <a:solidFill>
                  <a:srgbClr val="FF0000"/>
                </a:solidFill>
                <a:latin typeface="Arial" pitchFamily="34" charset="0"/>
              </a:rPr>
              <a:t>φ</a:t>
            </a:r>
            <a:r>
              <a:rPr lang="bg-BG" sz="2000" dirty="0">
                <a:solidFill>
                  <a:srgbClr val="FF0000"/>
                </a:solidFill>
                <a:latin typeface="Arial" pitchFamily="34" charset="0"/>
              </a:rPr>
              <a:t>, </a:t>
            </a:r>
            <a:r>
              <a:rPr lang="en-US" sz="2000" dirty="0">
                <a:solidFill>
                  <a:srgbClr val="FF0000"/>
                </a:solidFill>
                <a:latin typeface="Arial" pitchFamily="34" charset="0"/>
              </a:rPr>
              <a:t>z</a:t>
            </a:r>
            <a:r>
              <a:rPr lang="bg-BG" sz="1600" dirty="0">
                <a:solidFill>
                  <a:srgbClr val="FF0000"/>
                </a:solidFill>
                <a:latin typeface="Arial" pitchFamily="34" charset="0"/>
              </a:rPr>
              <a:t>м</a:t>
            </a:r>
          </a:p>
        </p:txBody>
      </p:sp>
      <p:sp>
        <p:nvSpPr>
          <p:cNvPr id="9" name="TextBox 8"/>
          <p:cNvSpPr txBox="1"/>
          <p:nvPr/>
        </p:nvSpPr>
        <p:spPr>
          <a:xfrm>
            <a:off x="2086565" y="2527839"/>
            <a:ext cx="2357454" cy="707886"/>
          </a:xfrm>
          <a:prstGeom prst="rect">
            <a:avLst/>
          </a:prstGeom>
          <a:noFill/>
        </p:spPr>
        <p:txBody>
          <a:bodyPr wrap="square" rtlCol="0">
            <a:spAutoFit/>
          </a:bodyPr>
          <a:lstStyle/>
          <a:p>
            <a:r>
              <a:rPr lang="bg-BG" sz="2000" dirty="0">
                <a:solidFill>
                  <a:srgbClr val="333399"/>
                </a:solidFill>
                <a:latin typeface="Arial" pitchFamily="34" charset="0"/>
              </a:rPr>
              <a:t>Сферични координати</a:t>
            </a:r>
            <a:r>
              <a:rPr lang="bg-BG" sz="2000" dirty="0">
                <a:latin typeface="Arial" pitchFamily="34" charset="0"/>
              </a:rPr>
              <a:t>: </a:t>
            </a:r>
            <a:r>
              <a:rPr lang="en-US" sz="2000" dirty="0">
                <a:solidFill>
                  <a:srgbClr val="FF0000"/>
                </a:solidFill>
                <a:latin typeface="Arial" pitchFamily="34" charset="0"/>
              </a:rPr>
              <a:t>r, </a:t>
            </a:r>
            <a:r>
              <a:rPr lang="el-GR" sz="2000" dirty="0">
                <a:solidFill>
                  <a:srgbClr val="FF0000"/>
                </a:solidFill>
                <a:latin typeface="Arial" pitchFamily="34" charset="0"/>
              </a:rPr>
              <a:t>φ</a:t>
            </a:r>
            <a:r>
              <a:rPr lang="en-US" sz="2000" dirty="0">
                <a:solidFill>
                  <a:srgbClr val="FF0000"/>
                </a:solidFill>
                <a:latin typeface="Arial" pitchFamily="34" charset="0"/>
              </a:rPr>
              <a:t>, </a:t>
            </a:r>
            <a:r>
              <a:rPr lang="el-GR" sz="2000" dirty="0">
                <a:solidFill>
                  <a:srgbClr val="FF0000"/>
                </a:solidFill>
                <a:latin typeface="Arial" pitchFamily="34" charset="0"/>
              </a:rPr>
              <a:t>θ</a:t>
            </a:r>
            <a:endParaRPr lang="bg-BG" sz="2000" dirty="0">
              <a:solidFill>
                <a:srgbClr val="FF0000"/>
              </a:solidFill>
              <a:latin typeface="Arial" pitchFamily="34" charset="0"/>
            </a:endParaRPr>
          </a:p>
        </p:txBody>
      </p:sp>
      <p:graphicFrame>
        <p:nvGraphicFramePr>
          <p:cNvPr id="191493" name="Object 5"/>
          <p:cNvGraphicFramePr>
            <a:graphicFrameLocks noChangeAspect="1"/>
          </p:cNvGraphicFramePr>
          <p:nvPr>
            <p:extLst>
              <p:ext uri="{D42A27DB-BD31-4B8C-83A1-F6EECF244321}">
                <p14:modId xmlns:p14="http://schemas.microsoft.com/office/powerpoint/2010/main" val="1101409572"/>
              </p:ext>
            </p:extLst>
          </p:nvPr>
        </p:nvGraphicFramePr>
        <p:xfrm>
          <a:off x="4910141" y="4693828"/>
          <a:ext cx="3262259" cy="563767"/>
        </p:xfrm>
        <a:graphic>
          <a:graphicData uri="http://schemas.openxmlformats.org/presentationml/2006/ole">
            <mc:AlternateContent xmlns:mc="http://schemas.openxmlformats.org/markup-compatibility/2006">
              <mc:Choice xmlns:v="urn:schemas-microsoft-com:vml" Requires="v">
                <p:oleObj name="Equation" r:id="rId8" imgW="1320800" imgH="228600" progId="">
                  <p:embed/>
                </p:oleObj>
              </mc:Choice>
              <mc:Fallback>
                <p:oleObj name="Equation" r:id="rId8" imgW="1320800" imgH="228600" progId="">
                  <p:embed/>
                  <p:pic>
                    <p:nvPicPr>
                      <p:cNvPr id="0" name="Picture 13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10141" y="4693828"/>
                        <a:ext cx="3262259" cy="563767"/>
                      </a:xfrm>
                      <a:prstGeom prst="rect">
                        <a:avLst/>
                      </a:prstGeom>
                      <a:noFill/>
                      <a:ln w="9525">
                        <a:solidFill>
                          <a:srgbClr val="B95B2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Box 10"/>
          <p:cNvSpPr txBox="1"/>
          <p:nvPr/>
        </p:nvSpPr>
        <p:spPr>
          <a:xfrm>
            <a:off x="142844" y="3685415"/>
            <a:ext cx="4071966" cy="707886"/>
          </a:xfrm>
          <a:prstGeom prst="rect">
            <a:avLst/>
          </a:prstGeom>
          <a:noFill/>
        </p:spPr>
        <p:txBody>
          <a:bodyPr wrap="square" rtlCol="0">
            <a:spAutoFit/>
          </a:bodyPr>
          <a:lstStyle/>
          <a:p>
            <a:r>
              <a:rPr lang="bg-BG" sz="2000" dirty="0">
                <a:solidFill>
                  <a:srgbClr val="333399"/>
                </a:solidFill>
                <a:latin typeface="Arial" pitchFamily="34" charset="0"/>
              </a:rPr>
              <a:t>Декартови координати</a:t>
            </a:r>
            <a:r>
              <a:rPr lang="en-US" sz="2000" dirty="0">
                <a:latin typeface="Arial" pitchFamily="34" charset="0"/>
              </a:rPr>
              <a:t>:</a:t>
            </a:r>
          </a:p>
          <a:p>
            <a:r>
              <a:rPr lang="bg-BG" sz="2000" dirty="0">
                <a:solidFill>
                  <a:srgbClr val="FF0000"/>
                </a:solidFill>
                <a:latin typeface="Arial" pitchFamily="34" charset="0"/>
              </a:rPr>
              <a:t>х</a:t>
            </a:r>
            <a:r>
              <a:rPr lang="bg-BG" sz="1600" dirty="0">
                <a:solidFill>
                  <a:srgbClr val="FF0000"/>
                </a:solidFill>
                <a:latin typeface="Arial" pitchFamily="34" charset="0"/>
              </a:rPr>
              <a:t>м</a:t>
            </a:r>
            <a:r>
              <a:rPr lang="bg-BG" sz="2000" dirty="0">
                <a:solidFill>
                  <a:srgbClr val="FF0000"/>
                </a:solidFill>
                <a:latin typeface="Arial" pitchFamily="34" charset="0"/>
              </a:rPr>
              <a:t>, </a:t>
            </a:r>
            <a:r>
              <a:rPr lang="en-US" sz="2000" dirty="0">
                <a:solidFill>
                  <a:srgbClr val="FF0000"/>
                </a:solidFill>
                <a:latin typeface="Arial" pitchFamily="34" charset="0"/>
              </a:rPr>
              <a:t>y</a:t>
            </a:r>
            <a:r>
              <a:rPr lang="bg-BG" sz="1600" dirty="0">
                <a:solidFill>
                  <a:srgbClr val="FF0000"/>
                </a:solidFill>
                <a:latin typeface="Arial" pitchFamily="34" charset="0"/>
              </a:rPr>
              <a:t>м</a:t>
            </a:r>
            <a:r>
              <a:rPr lang="bg-BG" sz="2000" dirty="0">
                <a:solidFill>
                  <a:srgbClr val="FF0000"/>
                </a:solidFill>
                <a:latin typeface="Arial" pitchFamily="34" charset="0"/>
              </a:rPr>
              <a:t>, </a:t>
            </a:r>
            <a:r>
              <a:rPr lang="en-US" sz="2000" dirty="0">
                <a:solidFill>
                  <a:srgbClr val="FF0000"/>
                </a:solidFill>
                <a:latin typeface="Arial" pitchFamily="34" charset="0"/>
              </a:rPr>
              <a:t>z</a:t>
            </a:r>
            <a:r>
              <a:rPr lang="bg-BG" sz="1600" dirty="0">
                <a:solidFill>
                  <a:srgbClr val="FF0000"/>
                </a:solidFill>
                <a:latin typeface="Arial" pitchFamily="34" charset="0"/>
              </a:rPr>
              <a:t>м</a:t>
            </a:r>
          </a:p>
        </p:txBody>
      </p:sp>
      <p:pic>
        <p:nvPicPr>
          <p:cNvPr id="12" name="Picture 11" descr="Logo-TU-blue-3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2844" y="142852"/>
            <a:ext cx="714380" cy="7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214282" y="4572008"/>
            <a:ext cx="4557730" cy="707886"/>
          </a:xfrm>
          <a:prstGeom prst="rect">
            <a:avLst/>
          </a:prstGeom>
          <a:noFill/>
        </p:spPr>
        <p:txBody>
          <a:bodyPr wrap="square" rtlCol="0">
            <a:spAutoFit/>
          </a:bodyPr>
          <a:lstStyle/>
          <a:p>
            <a:r>
              <a:rPr lang="bg-BG" sz="2000" dirty="0">
                <a:latin typeface="Arial" panose="020B0604020202020204" pitchFamily="34" charset="0"/>
              </a:rPr>
              <a:t>Положението на т.</a:t>
            </a:r>
            <a:r>
              <a:rPr lang="en-US" sz="2000" dirty="0">
                <a:latin typeface="Arial" panose="020B0604020202020204" pitchFamily="34" charset="0"/>
              </a:rPr>
              <a:t> </a:t>
            </a:r>
            <a:r>
              <a:rPr lang="bg-BG" sz="2000" dirty="0">
                <a:latin typeface="Arial" panose="020B0604020202020204" pitchFamily="34" charset="0"/>
              </a:rPr>
              <a:t>М може да се запише и чрез радиус-вектора</a:t>
            </a:r>
            <a:r>
              <a:rPr lang="en-US" sz="2000" dirty="0">
                <a:latin typeface="Arial" panose="020B0604020202020204" pitchFamily="34" charset="0"/>
              </a:rPr>
              <a:t>:</a:t>
            </a:r>
            <a:endParaRPr lang="bg-BG" sz="2000" dirty="0">
              <a:latin typeface="Arial" panose="020B0604020202020204" pitchFamily="34" charset="0"/>
            </a:endParaRPr>
          </a:p>
        </p:txBody>
      </p:sp>
    </p:spTree>
    <p:extLst>
      <p:ext uri="{BB962C8B-B14F-4D97-AF65-F5344CB8AC3E}">
        <p14:creationId xmlns:p14="http://schemas.microsoft.com/office/powerpoint/2010/main" val="513581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14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14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14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1137E-876B-4D86-AE68-B85DAC5F2BDF}"/>
              </a:ext>
            </a:extLst>
          </p:cNvPr>
          <p:cNvSpPr>
            <a:spLocks noGrp="1"/>
          </p:cNvSpPr>
          <p:nvPr>
            <p:ph type="title"/>
          </p:nvPr>
        </p:nvSpPr>
        <p:spPr>
          <a:xfrm>
            <a:off x="457200" y="260648"/>
            <a:ext cx="8229600" cy="634082"/>
          </a:xfrm>
        </p:spPr>
        <p:txBody>
          <a:bodyPr/>
          <a:lstStyle/>
          <a:p>
            <a:r>
              <a:rPr lang="bg-BG" sz="2000" dirty="0">
                <a:solidFill>
                  <a:srgbClr val="C00000"/>
                </a:solidFill>
                <a:latin typeface="Arial" pitchFamily="34" charset="0"/>
                <a:cs typeface="Arial" pitchFamily="34" charset="0"/>
              </a:rPr>
              <a:t>Степени на свобода на точка. Координатни системи</a:t>
            </a:r>
            <a:endParaRPr lang="en-US" sz="2000" dirty="0"/>
          </a:p>
        </p:txBody>
      </p:sp>
      <p:sp>
        <p:nvSpPr>
          <p:cNvPr id="3" name="Content Placeholder 2">
            <a:extLst>
              <a:ext uri="{FF2B5EF4-FFF2-40B4-BE49-F238E27FC236}">
                <a16:creationId xmlns:a16="http://schemas.microsoft.com/office/drawing/2014/main" id="{F5D23D7F-6BB2-49BC-9202-2CE86C0DADC0}"/>
              </a:ext>
            </a:extLst>
          </p:cNvPr>
          <p:cNvSpPr>
            <a:spLocks noGrp="1"/>
          </p:cNvSpPr>
          <p:nvPr>
            <p:ph idx="1"/>
          </p:nvPr>
        </p:nvSpPr>
        <p:spPr>
          <a:xfrm>
            <a:off x="457200" y="1340769"/>
            <a:ext cx="5050904" cy="5112568"/>
          </a:xfrm>
        </p:spPr>
        <p:txBody>
          <a:bodyPr/>
          <a:lstStyle/>
          <a:p>
            <a:r>
              <a:rPr lang="ru-RU" sz="1800" dirty="0">
                <a:solidFill>
                  <a:schemeClr val="accent2">
                    <a:lumMod val="50000"/>
                  </a:schemeClr>
                </a:solidFill>
                <a:latin typeface="Arial" panose="020B0604020202020204" pitchFamily="34" charset="0"/>
                <a:cs typeface="Arial" panose="020B0604020202020204" pitchFamily="34" charset="0"/>
              </a:rPr>
              <a:t>Полярни координати </a:t>
            </a:r>
            <a:r>
              <a:rPr lang="ru-RU" sz="1800" dirty="0">
                <a:latin typeface="Arial" panose="020B0604020202020204" pitchFamily="34" charset="0"/>
                <a:cs typeface="Arial" panose="020B0604020202020204" pitchFamily="34" charset="0"/>
              </a:rPr>
              <a:t>– важат за точки в равнината. За точки в пространството се работи със сферични координати.</a:t>
            </a:r>
          </a:p>
          <a:p>
            <a:pPr marL="0" indent="0">
              <a:buNone/>
            </a:pPr>
            <a:endParaRPr lang="ru-RU" sz="1800" dirty="0">
              <a:latin typeface="Arial" panose="020B0604020202020204" pitchFamily="34" charset="0"/>
              <a:cs typeface="Arial" panose="020B0604020202020204" pitchFamily="34" charset="0"/>
            </a:endParaRPr>
          </a:p>
          <a:p>
            <a:pPr>
              <a:buFont typeface="Wingdings" panose="05000000000000000000" pitchFamily="2" charset="2"/>
              <a:buChar char="ü"/>
            </a:pPr>
            <a:r>
              <a:rPr lang="ru-RU" sz="1800" dirty="0">
                <a:latin typeface="Arial" panose="020B0604020202020204" pitchFamily="34" charset="0"/>
                <a:cs typeface="Arial" panose="020B0604020202020204" pitchFamily="34" charset="0"/>
              </a:rPr>
              <a:t>Чрез полярни координати </a:t>
            </a:r>
            <a:r>
              <a:rPr lang="ru-RU" sz="1800" dirty="0"/>
              <a:t>всяка точка в равнината се определя с две числа – полярен ъгъл и полярен радиус. </a:t>
            </a:r>
            <a:r>
              <a:rPr lang="ru-RU" sz="1800" i="1" dirty="0"/>
              <a:t>Полярната координатна система е особено полезна в случаите, когато връзката между точките е по-лесна за изразяване чрез радиуси и ъгли</a:t>
            </a:r>
            <a:r>
              <a:rPr lang="ru-RU" sz="1800" dirty="0"/>
              <a:t>, докато в по-разпространената </a:t>
            </a:r>
            <a:r>
              <a:rPr lang="ru-RU" sz="1800" dirty="0">
                <a:hlinkClick r:id="rId3" tooltip="Декартова координатна система"/>
              </a:rPr>
              <a:t>декартова координатна система</a:t>
            </a:r>
            <a:r>
              <a:rPr lang="ru-RU" sz="1800" dirty="0"/>
              <a:t> (или правоъгълна координатна система) тази връзка може да се изрази математически само чрез прилагането на </a:t>
            </a:r>
            <a:r>
              <a:rPr lang="ru-RU" sz="1800" dirty="0">
                <a:hlinkClick r:id="rId4" tooltip="Тригонометрия"/>
              </a:rPr>
              <a:t>тригонометрични</a:t>
            </a:r>
            <a:r>
              <a:rPr lang="ru-RU" sz="1800" dirty="0"/>
              <a:t> уравнения. </a:t>
            </a:r>
            <a:endParaRPr lang="ru-RU" sz="1800" dirty="0">
              <a:latin typeface="Arial" panose="020B0604020202020204" pitchFamily="34" charset="0"/>
              <a:cs typeface="Arial" panose="020B0604020202020204" pitchFamily="34" charset="0"/>
            </a:endParaRPr>
          </a:p>
          <a:p>
            <a:pPr marL="0" indent="0">
              <a:buNone/>
            </a:pPr>
            <a:endParaRPr lang="ru-RU" sz="18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7F97D95D-7E26-413C-B24C-3096685531A7}"/>
              </a:ext>
            </a:extLst>
          </p:cNvPr>
          <p:cNvSpPr>
            <a:spLocks noGrp="1"/>
          </p:cNvSpPr>
          <p:nvPr>
            <p:ph type="sldNum" sz="quarter" idx="12"/>
          </p:nvPr>
        </p:nvSpPr>
        <p:spPr/>
        <p:txBody>
          <a:bodyPr/>
          <a:lstStyle/>
          <a:p>
            <a:fld id="{BFE999D1-F9A4-4778-B8C7-0170286633BE}" type="slidenum">
              <a:rPr lang="bg-BG" smtClean="0"/>
              <a:pPr/>
              <a:t>8</a:t>
            </a:fld>
            <a:endParaRPr lang="bg-BG"/>
          </a:p>
        </p:txBody>
      </p:sp>
      <p:pic>
        <p:nvPicPr>
          <p:cNvPr id="5" name="Picture 4">
            <a:extLst>
              <a:ext uri="{FF2B5EF4-FFF2-40B4-BE49-F238E27FC236}">
                <a16:creationId xmlns:a16="http://schemas.microsoft.com/office/drawing/2014/main" id="{A80E0783-4178-45A1-AFC5-4DD953FCEA45}"/>
              </a:ext>
            </a:extLst>
          </p:cNvPr>
          <p:cNvPicPr>
            <a:picLocks noChangeAspect="1"/>
          </p:cNvPicPr>
          <p:nvPr/>
        </p:nvPicPr>
        <p:blipFill>
          <a:blip r:embed="rId5"/>
          <a:stretch>
            <a:fillRect/>
          </a:stretch>
        </p:blipFill>
        <p:spPr>
          <a:xfrm>
            <a:off x="5364088" y="1506332"/>
            <a:ext cx="3459179" cy="3409478"/>
          </a:xfrm>
          <a:prstGeom prst="rect">
            <a:avLst/>
          </a:prstGeom>
        </p:spPr>
      </p:pic>
    </p:spTree>
    <p:extLst>
      <p:ext uri="{BB962C8B-B14F-4D97-AF65-F5344CB8AC3E}">
        <p14:creationId xmlns:p14="http://schemas.microsoft.com/office/powerpoint/2010/main" val="4274423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45101-D6C2-4A07-AB58-E3FC97E3EF63}"/>
              </a:ext>
            </a:extLst>
          </p:cNvPr>
          <p:cNvSpPr>
            <a:spLocks noGrp="1"/>
          </p:cNvSpPr>
          <p:nvPr>
            <p:ph type="title"/>
          </p:nvPr>
        </p:nvSpPr>
        <p:spPr>
          <a:xfrm>
            <a:off x="457200" y="274638"/>
            <a:ext cx="8229600" cy="487362"/>
          </a:xfrm>
        </p:spPr>
        <p:txBody>
          <a:bodyPr/>
          <a:lstStyle/>
          <a:p>
            <a:r>
              <a:rPr lang="bg-BG" sz="2000" dirty="0">
                <a:solidFill>
                  <a:srgbClr val="C00000"/>
                </a:solidFill>
                <a:latin typeface="Arial" pitchFamily="34" charset="0"/>
                <a:cs typeface="Arial" pitchFamily="34" charset="0"/>
              </a:rPr>
              <a:t>Степени на свобода на точка. Координатни системи</a:t>
            </a:r>
            <a:endParaRPr lang="en-US" sz="2000" dirty="0"/>
          </a:p>
        </p:txBody>
      </p:sp>
      <p:pic>
        <p:nvPicPr>
          <p:cNvPr id="6" name="Content Placeholder 5">
            <a:extLst>
              <a:ext uri="{FF2B5EF4-FFF2-40B4-BE49-F238E27FC236}">
                <a16:creationId xmlns:a16="http://schemas.microsoft.com/office/drawing/2014/main" id="{36A3BDF9-95B5-46E3-A74E-7CEB66CE9BE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01082" y="1491744"/>
            <a:ext cx="3744416" cy="3462853"/>
          </a:xfrm>
        </p:spPr>
      </p:pic>
      <p:sp>
        <p:nvSpPr>
          <p:cNvPr id="4" name="Slide Number Placeholder 3">
            <a:extLst>
              <a:ext uri="{FF2B5EF4-FFF2-40B4-BE49-F238E27FC236}">
                <a16:creationId xmlns:a16="http://schemas.microsoft.com/office/drawing/2014/main" id="{BEBB82BE-F1BE-46FE-8E60-ACDE14099B60}"/>
              </a:ext>
            </a:extLst>
          </p:cNvPr>
          <p:cNvSpPr>
            <a:spLocks noGrp="1"/>
          </p:cNvSpPr>
          <p:nvPr>
            <p:ph type="sldNum" sz="quarter" idx="12"/>
          </p:nvPr>
        </p:nvSpPr>
        <p:spPr/>
        <p:txBody>
          <a:bodyPr/>
          <a:lstStyle/>
          <a:p>
            <a:fld id="{BFE999D1-F9A4-4778-B8C7-0170286633BE}" type="slidenum">
              <a:rPr lang="bg-BG" smtClean="0"/>
              <a:pPr/>
              <a:t>9</a:t>
            </a:fld>
            <a:endParaRPr lang="bg-BG"/>
          </a:p>
        </p:txBody>
      </p:sp>
      <p:pic>
        <p:nvPicPr>
          <p:cNvPr id="8" name="Picture 7">
            <a:extLst>
              <a:ext uri="{FF2B5EF4-FFF2-40B4-BE49-F238E27FC236}">
                <a16:creationId xmlns:a16="http://schemas.microsoft.com/office/drawing/2014/main" id="{6EBD5BE3-C037-4BAD-883D-E400F6BBC9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13235" y="1442793"/>
            <a:ext cx="3650890" cy="3376360"/>
          </a:xfrm>
          <a:prstGeom prst="rect">
            <a:avLst/>
          </a:prstGeom>
        </p:spPr>
      </p:pic>
      <p:sp>
        <p:nvSpPr>
          <p:cNvPr id="11" name="AutoShape 2" descr="{\displaystyle P}">
            <a:extLst>
              <a:ext uri="{FF2B5EF4-FFF2-40B4-BE49-F238E27FC236}">
                <a16:creationId xmlns:a16="http://schemas.microsoft.com/office/drawing/2014/main" id="{D6A94900-F10A-4F12-A31E-C715F7165598}"/>
              </a:ext>
            </a:extLst>
          </p:cNvPr>
          <p:cNvSpPr>
            <a:spLocks noChangeAspect="1" noChangeArrowheads="1"/>
          </p:cNvSpPr>
          <p:nvPr/>
        </p:nvSpPr>
        <p:spPr bwMode="auto">
          <a:xfrm>
            <a:off x="282575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3" descr="{\displaystyle (r,\;\theta ,\;\varphi )}">
            <a:extLst>
              <a:ext uri="{FF2B5EF4-FFF2-40B4-BE49-F238E27FC236}">
                <a16:creationId xmlns:a16="http://schemas.microsoft.com/office/drawing/2014/main" id="{9036C7B9-A96B-4C8C-95DE-40C6BBFA0805}"/>
              </a:ext>
            </a:extLst>
          </p:cNvPr>
          <p:cNvSpPr>
            <a:spLocks noChangeAspect="1" noChangeArrowheads="1"/>
          </p:cNvSpPr>
          <p:nvPr/>
        </p:nvSpPr>
        <p:spPr bwMode="auto">
          <a:xfrm>
            <a:off x="818515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4" descr="{\displaystyle r}">
            <a:extLst>
              <a:ext uri="{FF2B5EF4-FFF2-40B4-BE49-F238E27FC236}">
                <a16:creationId xmlns:a16="http://schemas.microsoft.com/office/drawing/2014/main" id="{CEE886CE-48A9-4672-9D86-32F3E477C27A}"/>
              </a:ext>
            </a:extLst>
          </p:cNvPr>
          <p:cNvSpPr>
            <a:spLocks noChangeAspect="1" noChangeArrowheads="1"/>
          </p:cNvSpPr>
          <p:nvPr/>
        </p:nvSpPr>
        <p:spPr bwMode="auto">
          <a:xfrm>
            <a:off x="9571038"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5" descr="\varphi ">
            <a:extLst>
              <a:ext uri="{FF2B5EF4-FFF2-40B4-BE49-F238E27FC236}">
                <a16:creationId xmlns:a16="http://schemas.microsoft.com/office/drawing/2014/main" id="{5CBE1486-12A7-43E3-9529-1EC306E7E4E4}"/>
              </a:ext>
            </a:extLst>
          </p:cNvPr>
          <p:cNvSpPr>
            <a:spLocks noChangeAspect="1" noChangeArrowheads="1"/>
          </p:cNvSpPr>
          <p:nvPr/>
        </p:nvSpPr>
        <p:spPr bwMode="auto">
          <a:xfrm>
            <a:off x="13714413"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6" descr="{\displaystyle \theta }">
            <a:extLst>
              <a:ext uri="{FF2B5EF4-FFF2-40B4-BE49-F238E27FC236}">
                <a16:creationId xmlns:a16="http://schemas.microsoft.com/office/drawing/2014/main" id="{1CC2B5FF-17A0-4674-B120-EA78922F3C31}"/>
              </a:ext>
            </a:extLst>
          </p:cNvPr>
          <p:cNvSpPr>
            <a:spLocks noChangeAspect="1" noChangeArrowheads="1"/>
          </p:cNvSpPr>
          <p:nvPr/>
        </p:nvSpPr>
        <p:spPr bwMode="auto">
          <a:xfrm>
            <a:off x="16595725"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7" descr="\varphi ">
            <a:extLst>
              <a:ext uri="{FF2B5EF4-FFF2-40B4-BE49-F238E27FC236}">
                <a16:creationId xmlns:a16="http://schemas.microsoft.com/office/drawing/2014/main" id="{0A9EB95E-1263-4B77-B863-72B358418BF0}"/>
              </a:ext>
            </a:extLst>
          </p:cNvPr>
          <p:cNvSpPr>
            <a:spLocks noChangeAspect="1" noChangeArrowheads="1"/>
          </p:cNvSpPr>
          <p:nvPr/>
        </p:nvSpPr>
        <p:spPr bwMode="auto">
          <a:xfrm>
            <a:off x="9164638"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8" descr="{\displaystyle \theta }">
            <a:extLst>
              <a:ext uri="{FF2B5EF4-FFF2-40B4-BE49-F238E27FC236}">
                <a16:creationId xmlns:a16="http://schemas.microsoft.com/office/drawing/2014/main" id="{0F2ED5EE-B0A4-45B1-9E18-EE48E1776360}"/>
              </a:ext>
            </a:extLst>
          </p:cNvPr>
          <p:cNvSpPr>
            <a:spLocks noChangeAspect="1" noChangeArrowheads="1"/>
          </p:cNvSpPr>
          <p:nvPr/>
        </p:nvSpPr>
        <p:spPr bwMode="auto">
          <a:xfrm>
            <a:off x="9879013"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9" descr="{\displaystyle \theta }">
            <a:extLst>
              <a:ext uri="{FF2B5EF4-FFF2-40B4-BE49-F238E27FC236}">
                <a16:creationId xmlns:a16="http://schemas.microsoft.com/office/drawing/2014/main" id="{11E58516-43CA-416F-9F77-2B8AB21856BB}"/>
              </a:ext>
            </a:extLst>
          </p:cNvPr>
          <p:cNvSpPr>
            <a:spLocks noChangeAspect="1" noChangeArrowheads="1"/>
          </p:cNvSpPr>
          <p:nvPr/>
        </p:nvSpPr>
        <p:spPr bwMode="auto">
          <a:xfrm>
            <a:off x="17102138"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10" descr="\varphi ">
            <a:extLst>
              <a:ext uri="{FF2B5EF4-FFF2-40B4-BE49-F238E27FC236}">
                <a16:creationId xmlns:a16="http://schemas.microsoft.com/office/drawing/2014/main" id="{BCD8F563-15BE-4024-ABD9-785C5E68A4D5}"/>
              </a:ext>
            </a:extLst>
          </p:cNvPr>
          <p:cNvSpPr>
            <a:spLocks noChangeAspect="1" noChangeArrowheads="1"/>
          </p:cNvSpPr>
          <p:nvPr/>
        </p:nvSpPr>
        <p:spPr bwMode="auto">
          <a:xfrm>
            <a:off x="17816513"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TextBox 19">
            <a:extLst>
              <a:ext uri="{FF2B5EF4-FFF2-40B4-BE49-F238E27FC236}">
                <a16:creationId xmlns:a16="http://schemas.microsoft.com/office/drawing/2014/main" id="{68D7F2A8-80E6-4EA0-B4E3-DE9689EB101C}"/>
              </a:ext>
            </a:extLst>
          </p:cNvPr>
          <p:cNvSpPr txBox="1"/>
          <p:nvPr/>
        </p:nvSpPr>
        <p:spPr>
          <a:xfrm>
            <a:off x="251520" y="5830669"/>
            <a:ext cx="8136904" cy="646331"/>
          </a:xfrm>
          <a:prstGeom prst="rect">
            <a:avLst/>
          </a:prstGeom>
          <a:noFill/>
        </p:spPr>
        <p:txBody>
          <a:bodyPr wrap="square" rtlCol="0">
            <a:spAutoFit/>
          </a:bodyPr>
          <a:lstStyle/>
          <a:p>
            <a:pPr marL="285750" indent="-285750">
              <a:buFont typeface="Wingdings" panose="05000000000000000000" pitchFamily="2" charset="2"/>
              <a:buChar char="q"/>
            </a:pPr>
            <a:r>
              <a:rPr lang="ru-RU" dirty="0">
                <a:solidFill>
                  <a:schemeClr val="accent2">
                    <a:lumMod val="50000"/>
                  </a:schemeClr>
                </a:solidFill>
              </a:rPr>
              <a:t>Сферичните координати </a:t>
            </a:r>
            <a:r>
              <a:rPr lang="ru-RU" dirty="0"/>
              <a:t>са </a:t>
            </a:r>
            <a:r>
              <a:rPr lang="ru-RU" i="1" dirty="0"/>
              <a:t>пространствени полярни</a:t>
            </a:r>
            <a:r>
              <a:rPr lang="ru-RU" dirty="0"/>
              <a:t> координати. Те са един от видовете тримерни пространствени координати.</a:t>
            </a:r>
            <a:endParaRPr lang="en-US" dirty="0"/>
          </a:p>
        </p:txBody>
      </p:sp>
      <p:sp>
        <p:nvSpPr>
          <p:cNvPr id="21" name="TextBox 20">
            <a:extLst>
              <a:ext uri="{FF2B5EF4-FFF2-40B4-BE49-F238E27FC236}">
                <a16:creationId xmlns:a16="http://schemas.microsoft.com/office/drawing/2014/main" id="{3FA9A4B6-51B1-4CD1-AF91-B49D10B1FD4A}"/>
              </a:ext>
            </a:extLst>
          </p:cNvPr>
          <p:cNvSpPr txBox="1"/>
          <p:nvPr/>
        </p:nvSpPr>
        <p:spPr>
          <a:xfrm>
            <a:off x="826604" y="4955738"/>
            <a:ext cx="2675387" cy="646331"/>
          </a:xfrm>
          <a:prstGeom prst="rect">
            <a:avLst/>
          </a:prstGeom>
          <a:noFill/>
        </p:spPr>
        <p:txBody>
          <a:bodyPr wrap="square" rtlCol="0">
            <a:spAutoFit/>
          </a:bodyPr>
          <a:lstStyle/>
          <a:p>
            <a:r>
              <a:rPr lang="bg-BG" dirty="0"/>
              <a:t>Сферична координатна система във физиката</a:t>
            </a:r>
            <a:endParaRPr lang="en-US" dirty="0"/>
          </a:p>
        </p:txBody>
      </p:sp>
      <p:sp>
        <p:nvSpPr>
          <p:cNvPr id="24" name="TextBox 23">
            <a:extLst>
              <a:ext uri="{FF2B5EF4-FFF2-40B4-BE49-F238E27FC236}">
                <a16:creationId xmlns:a16="http://schemas.microsoft.com/office/drawing/2014/main" id="{A0F2F563-C3DA-4043-B403-A809999C2CBB}"/>
              </a:ext>
            </a:extLst>
          </p:cNvPr>
          <p:cNvSpPr txBox="1"/>
          <p:nvPr/>
        </p:nvSpPr>
        <p:spPr>
          <a:xfrm>
            <a:off x="4789004" y="4954597"/>
            <a:ext cx="3528392" cy="646331"/>
          </a:xfrm>
          <a:prstGeom prst="rect">
            <a:avLst/>
          </a:prstGeom>
          <a:noFill/>
        </p:spPr>
        <p:txBody>
          <a:bodyPr wrap="square" rtlCol="0">
            <a:spAutoFit/>
          </a:bodyPr>
          <a:lstStyle/>
          <a:p>
            <a:r>
              <a:rPr lang="bg-BG" dirty="0"/>
              <a:t>Сферична координатна система в математиката</a:t>
            </a:r>
            <a:endParaRPr lang="en-US" dirty="0"/>
          </a:p>
        </p:txBody>
      </p:sp>
    </p:spTree>
    <p:extLst>
      <p:ext uri="{BB962C8B-B14F-4D97-AF65-F5344CB8AC3E}">
        <p14:creationId xmlns:p14="http://schemas.microsoft.com/office/powerpoint/2010/main" val="70364215"/>
      </p:ext>
    </p:extLst>
  </p:cSld>
  <p:clrMapOvr>
    <a:masterClrMapping/>
  </p:clrMapOvr>
</p:sld>
</file>

<file path=ppt/theme/theme1.xml><?xml version="1.0" encoding="utf-8"?>
<a:theme xmlns:a="http://schemas.openxmlformats.org/drawingml/2006/main" name="Slit">
  <a:themeElements>
    <a:clrScheme name="Slit 9">
      <a:dk1>
        <a:srgbClr val="000000"/>
      </a:dk1>
      <a:lt1>
        <a:srgbClr val="FFFFFF"/>
      </a:lt1>
      <a:dk2>
        <a:srgbClr val="000000"/>
      </a:dk2>
      <a:lt2>
        <a:srgbClr val="E6E6E6"/>
      </a:lt2>
      <a:accent1>
        <a:srgbClr val="66CCFF"/>
      </a:accent1>
      <a:accent2>
        <a:srgbClr val="9999FF"/>
      </a:accent2>
      <a:accent3>
        <a:srgbClr val="FFFFFF"/>
      </a:accent3>
      <a:accent4>
        <a:srgbClr val="000000"/>
      </a:accent4>
      <a:accent5>
        <a:srgbClr val="B8E2FF"/>
      </a:accent5>
      <a:accent6>
        <a:srgbClr val="8A8AE7"/>
      </a:accent6>
      <a:hlink>
        <a:srgbClr val="3333CC"/>
      </a:hlink>
      <a:folHlink>
        <a:srgbClr val="008080"/>
      </a:folHlink>
    </a:clrScheme>
    <a:fontScheme name="Slit">
      <a:majorFont>
        <a:latin typeface="Tahoma"/>
        <a:ea typeface=""/>
        <a:cs typeface="Arial"/>
      </a:majorFont>
      <a:minorFont>
        <a:latin typeface="Tahoma"/>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Slit 1">
        <a:dk1>
          <a:srgbClr val="8C0000"/>
        </a:dk1>
        <a:lt1>
          <a:srgbClr val="FFFFFF"/>
        </a:lt1>
        <a:dk2>
          <a:srgbClr val="720000"/>
        </a:dk2>
        <a:lt2>
          <a:srgbClr val="FFFFCC"/>
        </a:lt2>
        <a:accent1>
          <a:srgbClr val="FF3300"/>
        </a:accent1>
        <a:accent2>
          <a:srgbClr val="BE7960"/>
        </a:accent2>
        <a:accent3>
          <a:srgbClr val="BCAAAA"/>
        </a:accent3>
        <a:accent4>
          <a:srgbClr val="DADADA"/>
        </a:accent4>
        <a:accent5>
          <a:srgbClr val="FFADAA"/>
        </a:accent5>
        <a:accent6>
          <a:srgbClr val="AC6D56"/>
        </a:accent6>
        <a:hlink>
          <a:srgbClr val="FFCC66"/>
        </a:hlink>
        <a:folHlink>
          <a:srgbClr val="FF9900"/>
        </a:folHlink>
      </a:clrScheme>
      <a:clrMap bg1="dk2" tx1="lt1" bg2="dk1" tx2="lt2" accent1="accent1" accent2="accent2" accent3="accent3" accent4="accent4" accent5="accent5" accent6="accent6" hlink="hlink" folHlink="folHlink"/>
    </a:extraClrScheme>
    <a:extraClrScheme>
      <a:clrScheme name="Slit 2">
        <a:dk1>
          <a:srgbClr val="674E2F"/>
        </a:dk1>
        <a:lt1>
          <a:srgbClr val="FFFFFF"/>
        </a:lt1>
        <a:dk2>
          <a:srgbClr val="533F27"/>
        </a:dk2>
        <a:lt2>
          <a:srgbClr val="D8B274"/>
        </a:lt2>
        <a:accent1>
          <a:srgbClr val="CC9900"/>
        </a:accent1>
        <a:accent2>
          <a:srgbClr val="8F5F2F"/>
        </a:accent2>
        <a:accent3>
          <a:srgbClr val="B3AFAC"/>
        </a:accent3>
        <a:accent4>
          <a:srgbClr val="DADADA"/>
        </a:accent4>
        <a:accent5>
          <a:srgbClr val="E2CAAA"/>
        </a:accent5>
        <a:accent6>
          <a:srgbClr val="81552A"/>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lit 3">
        <a:dk1>
          <a:srgbClr val="646464"/>
        </a:dk1>
        <a:lt1>
          <a:srgbClr val="FFFFFF"/>
        </a:lt1>
        <a:dk2>
          <a:srgbClr val="545454"/>
        </a:dk2>
        <a:lt2>
          <a:srgbClr val="D4D4CE"/>
        </a:lt2>
        <a:accent1>
          <a:srgbClr val="49747D"/>
        </a:accent1>
        <a:accent2>
          <a:srgbClr val="8F9699"/>
        </a:accent2>
        <a:accent3>
          <a:srgbClr val="B3B3B3"/>
        </a:accent3>
        <a:accent4>
          <a:srgbClr val="DADADA"/>
        </a:accent4>
        <a:accent5>
          <a:srgbClr val="B1BCBF"/>
        </a:accent5>
        <a:accent6>
          <a:srgbClr val="81878A"/>
        </a:accent6>
        <a:hlink>
          <a:srgbClr val="8DC4D7"/>
        </a:hlink>
        <a:folHlink>
          <a:srgbClr val="7FB97F"/>
        </a:folHlink>
      </a:clrScheme>
      <a:clrMap bg1="dk2" tx1="lt1" bg2="dk1" tx2="lt2" accent1="accent1" accent2="accent2" accent3="accent3" accent4="accent4" accent5="accent5" accent6="accent6" hlink="hlink" folHlink="folHlink"/>
    </a:extraClrScheme>
    <a:extraClrScheme>
      <a:clrScheme name="Slit 4">
        <a:dk1>
          <a:srgbClr val="3A7400"/>
        </a:dk1>
        <a:lt1>
          <a:srgbClr val="FFFFFF"/>
        </a:lt1>
        <a:dk2>
          <a:srgbClr val="2E5C00"/>
        </a:dk2>
        <a:lt2>
          <a:srgbClr val="FFFFFF"/>
        </a:lt2>
        <a:accent1>
          <a:srgbClr val="79CA02"/>
        </a:accent1>
        <a:accent2>
          <a:srgbClr val="008080"/>
        </a:accent2>
        <a:accent3>
          <a:srgbClr val="ADB5AA"/>
        </a:accent3>
        <a:accent4>
          <a:srgbClr val="DADADA"/>
        </a:accent4>
        <a:accent5>
          <a:srgbClr val="BEE1AA"/>
        </a:accent5>
        <a:accent6>
          <a:srgbClr val="007373"/>
        </a:accent6>
        <a:hlink>
          <a:srgbClr val="A8DE0E"/>
        </a:hlink>
        <a:folHlink>
          <a:srgbClr val="00CC66"/>
        </a:folHlink>
      </a:clrScheme>
      <a:clrMap bg1="dk2" tx1="lt1" bg2="dk1" tx2="lt2" accent1="accent1" accent2="accent2" accent3="accent3" accent4="accent4" accent5="accent5" accent6="accent6" hlink="hlink" folHlink="folHlink"/>
    </a:extraClrScheme>
    <a:extraClrScheme>
      <a:clrScheme name="Slit 5">
        <a:dk1>
          <a:srgbClr val="008885"/>
        </a:dk1>
        <a:lt1>
          <a:srgbClr val="FFFFFF"/>
        </a:lt1>
        <a:dk2>
          <a:srgbClr val="007572"/>
        </a:dk2>
        <a:lt2>
          <a:srgbClr val="FFFF99"/>
        </a:lt2>
        <a:accent1>
          <a:srgbClr val="33CCCC"/>
        </a:accent1>
        <a:accent2>
          <a:srgbClr val="6D6FC7"/>
        </a:accent2>
        <a:accent3>
          <a:srgbClr val="AABDBC"/>
        </a:accent3>
        <a:accent4>
          <a:srgbClr val="DADADA"/>
        </a:accent4>
        <a:accent5>
          <a:srgbClr val="ADE2E2"/>
        </a:accent5>
        <a:accent6>
          <a:srgbClr val="6264B4"/>
        </a:accent6>
        <a:hlink>
          <a:srgbClr val="FFFFCC"/>
        </a:hlink>
        <a:folHlink>
          <a:srgbClr val="00FF00"/>
        </a:folHlink>
      </a:clrScheme>
      <a:clrMap bg1="dk2" tx1="lt1" bg2="dk1" tx2="lt2" accent1="accent1" accent2="accent2" accent3="accent3" accent4="accent4" accent5="accent5" accent6="accent6" hlink="hlink" folHlink="folHlink"/>
    </a:extraClrScheme>
    <a:extraClrScheme>
      <a:clrScheme name="Slit 6">
        <a:dk1>
          <a:srgbClr val="0000AC"/>
        </a:dk1>
        <a:lt1>
          <a:srgbClr val="FFFFFF"/>
        </a:lt1>
        <a:dk2>
          <a:srgbClr val="000086"/>
        </a:dk2>
        <a:lt2>
          <a:srgbClr val="CCFFFF"/>
        </a:lt2>
        <a:accent1>
          <a:srgbClr val="0099FF"/>
        </a:accent1>
        <a:accent2>
          <a:srgbClr val="00B000"/>
        </a:accent2>
        <a:accent3>
          <a:srgbClr val="AAAAC3"/>
        </a:accent3>
        <a:accent4>
          <a:srgbClr val="DADADA"/>
        </a:accent4>
        <a:accent5>
          <a:srgbClr val="AACAFF"/>
        </a:accent5>
        <a:accent6>
          <a:srgbClr val="009F00"/>
        </a:accent6>
        <a:hlink>
          <a:srgbClr val="FFE701"/>
        </a:hlink>
        <a:folHlink>
          <a:srgbClr val="FF9900"/>
        </a:folHlink>
      </a:clrScheme>
      <a:clrMap bg1="dk2" tx1="lt1" bg2="dk1" tx2="lt2" accent1="accent1" accent2="accent2" accent3="accent3" accent4="accent4" accent5="accent5" accent6="accent6" hlink="hlink" folHlink="folHlink"/>
    </a:extraClrScheme>
    <a:extraClrScheme>
      <a:clrScheme name="Slit 7">
        <a:dk1>
          <a:srgbClr val="7474A2"/>
        </a:dk1>
        <a:lt1>
          <a:srgbClr val="FFFFFF"/>
        </a:lt1>
        <a:dk2>
          <a:srgbClr val="5E5E8E"/>
        </a:dk2>
        <a:lt2>
          <a:srgbClr val="D1D1DF"/>
        </a:lt2>
        <a:accent1>
          <a:srgbClr val="CC66FF"/>
        </a:accent1>
        <a:accent2>
          <a:srgbClr val="6666FF"/>
        </a:accent2>
        <a:accent3>
          <a:srgbClr val="B6B6C6"/>
        </a:accent3>
        <a:accent4>
          <a:srgbClr val="DADADA"/>
        </a:accent4>
        <a:accent5>
          <a:srgbClr val="E2B8FF"/>
        </a:accent5>
        <a:accent6>
          <a:srgbClr val="5C5CE7"/>
        </a:accent6>
        <a:hlink>
          <a:srgbClr val="FFCC99"/>
        </a:hlink>
        <a:folHlink>
          <a:srgbClr val="CCCCFF"/>
        </a:folHlink>
      </a:clrScheme>
      <a:clrMap bg1="dk2" tx1="lt1" bg2="dk1" tx2="lt2" accent1="accent1" accent2="accent2" accent3="accent3" accent4="accent4" accent5="accent5" accent6="accent6" hlink="hlink" folHlink="folHlink"/>
    </a:extraClrScheme>
    <a:extraClrScheme>
      <a:clrScheme name="Slit 8">
        <a:dk1>
          <a:srgbClr val="000000"/>
        </a:dk1>
        <a:lt1>
          <a:srgbClr val="D0DAE2"/>
        </a:lt1>
        <a:dk2>
          <a:srgbClr val="000000"/>
        </a:dk2>
        <a:lt2>
          <a:srgbClr val="E7EDF1"/>
        </a:lt2>
        <a:accent1>
          <a:srgbClr val="33CCCC"/>
        </a:accent1>
        <a:accent2>
          <a:srgbClr val="0099CC"/>
        </a:accent2>
        <a:accent3>
          <a:srgbClr val="E4EAEE"/>
        </a:accent3>
        <a:accent4>
          <a:srgbClr val="000000"/>
        </a:accent4>
        <a:accent5>
          <a:srgbClr val="ADE2E2"/>
        </a:accent5>
        <a:accent6>
          <a:srgbClr val="008AB9"/>
        </a:accent6>
        <a:hlink>
          <a:srgbClr val="3333CC"/>
        </a:hlink>
        <a:folHlink>
          <a:srgbClr val="008080"/>
        </a:folHlink>
      </a:clrScheme>
      <a:clrMap bg1="lt1" tx1="dk1" bg2="lt2" tx2="dk2" accent1="accent1" accent2="accent2" accent3="accent3" accent4="accent4" accent5="accent5" accent6="accent6" hlink="hlink" folHlink="folHlink"/>
    </a:extraClrScheme>
    <a:extraClrScheme>
      <a:clrScheme name="Slit 9">
        <a:dk1>
          <a:srgbClr val="000000"/>
        </a:dk1>
        <a:lt1>
          <a:srgbClr val="FFFFFF"/>
        </a:lt1>
        <a:dk2>
          <a:srgbClr val="000000"/>
        </a:dk2>
        <a:lt2>
          <a:srgbClr val="E6E6E6"/>
        </a:lt2>
        <a:accent1>
          <a:srgbClr val="66CCFF"/>
        </a:accent1>
        <a:accent2>
          <a:srgbClr val="9999FF"/>
        </a:accent2>
        <a:accent3>
          <a:srgbClr val="FFFFFF"/>
        </a:accent3>
        <a:accent4>
          <a:srgbClr val="000000"/>
        </a:accent4>
        <a:accent5>
          <a:srgbClr val="B8E2FF"/>
        </a:accent5>
        <a:accent6>
          <a:srgbClr val="8A8AE7"/>
        </a:accent6>
        <a:hlink>
          <a:srgbClr val="3333CC"/>
        </a:hlink>
        <a:folHlink>
          <a:srgbClr val="0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Slit</Template>
  <TotalTime>4910</TotalTime>
  <Words>2722</Words>
  <Application>Microsoft Office PowerPoint</Application>
  <PresentationFormat>Презентация на цял екран (4:3)</PresentationFormat>
  <Paragraphs>276</Paragraphs>
  <Slides>34</Slides>
  <Notes>9</Notes>
  <HiddenSlides>0</HiddenSlides>
  <MMClips>3</MMClips>
  <ScaleCrop>false</ScaleCrop>
  <HeadingPairs>
    <vt:vector size="8" baseType="variant">
      <vt:variant>
        <vt:lpstr>Използвани шрифтове</vt:lpstr>
      </vt:variant>
      <vt:variant>
        <vt:i4>5</vt:i4>
      </vt:variant>
      <vt:variant>
        <vt:lpstr>Тема</vt:lpstr>
      </vt:variant>
      <vt:variant>
        <vt:i4>1</vt:i4>
      </vt:variant>
      <vt:variant>
        <vt:lpstr>Вградени OLE сървъри</vt:lpstr>
      </vt:variant>
      <vt:variant>
        <vt:i4>1</vt:i4>
      </vt:variant>
      <vt:variant>
        <vt:lpstr>Заглавия на слайдовете</vt:lpstr>
      </vt:variant>
      <vt:variant>
        <vt:i4>34</vt:i4>
      </vt:variant>
    </vt:vector>
  </HeadingPairs>
  <TitlesOfParts>
    <vt:vector size="41" baseType="lpstr">
      <vt:lpstr>Arial</vt:lpstr>
      <vt:lpstr>Arial Unicode MS</vt:lpstr>
      <vt:lpstr>Georgia</vt:lpstr>
      <vt:lpstr>Tahoma</vt:lpstr>
      <vt:lpstr>Wingdings</vt:lpstr>
      <vt:lpstr>Slit</vt:lpstr>
      <vt:lpstr>Equation</vt:lpstr>
      <vt:lpstr> Технически Университет – София Машиностроителен факултет Катедра “Прецизна техника и уредостроене” </vt:lpstr>
      <vt:lpstr>Кратка характеристика на курса   (съгласно учебния план) </vt:lpstr>
      <vt:lpstr>Съдържание: лекции</vt:lpstr>
      <vt:lpstr>Съдържание: лабораторни упражнения </vt:lpstr>
      <vt:lpstr>Литература</vt:lpstr>
      <vt:lpstr>Първа част: КИНЕМАТИКА Определяне на положението на точка и тяло. Обобщени координати. Степени на свобода</vt:lpstr>
      <vt:lpstr>Степени на свобода на точка. Положението на точка М в R3 може да се определи чрез:</vt:lpstr>
      <vt:lpstr>Степени на свобода на точка. Координатни системи</vt:lpstr>
      <vt:lpstr>Степени на свобода на точка. Координатни системи</vt:lpstr>
      <vt:lpstr>КИНЕМАТИКА НА ТОЧКА. Криволинейно движение на точка. Скорост и ускорение.</vt:lpstr>
      <vt:lpstr>Степени на свобода на точка. Координатни системи</vt:lpstr>
      <vt:lpstr>Степени на свобода на твърдо тяло. Положението на свободно тяло в пространството е напълно дефинирано, ако са известни положенията на три произволни негови точки, нележащи на една права </vt:lpstr>
      <vt:lpstr>Степени на свобода на твърдо тяло</vt:lpstr>
      <vt:lpstr>Степени на свобода на твърдо тяло</vt:lpstr>
      <vt:lpstr>Презентация на PowerPoint</vt:lpstr>
      <vt:lpstr>Презентация на PowerPoint</vt:lpstr>
      <vt:lpstr>Кинематични двоици</vt:lpstr>
      <vt:lpstr>Кинематични двоици – клас и род на кинематична двоица</vt:lpstr>
      <vt:lpstr>Кинематични двоици – класификация</vt:lpstr>
      <vt:lpstr>Низши кинематични двоици – контактът между елементите на двоицата е по повърхнина</vt:lpstr>
      <vt:lpstr>Степени на свобода на кинематични двоици - класификация</vt:lpstr>
      <vt:lpstr>Висши кинематични двоици – контактът между елементите на двоицата е в линия, или точка.</vt:lpstr>
      <vt:lpstr>Кинематични вериги. Механизъм. Степени на свобода на равнинни механизми </vt:lpstr>
      <vt:lpstr>Кинематични вериги. Механизъм. Степени на свобода на равнинни механизми</vt:lpstr>
      <vt:lpstr>Кинематични вериги. Механизъм. Степени на свобода на равнинни механизми</vt:lpstr>
      <vt:lpstr>Кинематични вериги. Механизъм. Степени на свобода на равнинни механизми</vt:lpstr>
      <vt:lpstr>Кинематични вериги. Механизъм. Степени на свобода.</vt:lpstr>
      <vt:lpstr>Степени на свобода на механизмите </vt:lpstr>
      <vt:lpstr>Класификация на механизмите – конструктивна класификация </vt:lpstr>
      <vt:lpstr>Механизми с висши кинематични двоици (контурни механизми) </vt:lpstr>
      <vt:lpstr>Контурни механизми – малтийски кръст</vt:lpstr>
      <vt:lpstr>Класификация на механизмите - Елементарни лостови механизми  </vt:lpstr>
      <vt:lpstr>Класификация на механизмите - Функционална класификация  </vt:lpstr>
      <vt:lpstr>Технически Университет – София Машиностроителен факултет Катедра “Прецизна техника и уредостроене”</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Toshiba</dc:creator>
  <cp:lastModifiedBy>SherifPashov</cp:lastModifiedBy>
  <cp:revision>548</cp:revision>
  <cp:lastPrinted>2018-02-13T14:48:27Z</cp:lastPrinted>
  <dcterms:created xsi:type="dcterms:W3CDTF">2016-03-18T09:25:41Z</dcterms:created>
  <dcterms:modified xsi:type="dcterms:W3CDTF">2023-12-17T12:12:10Z</dcterms:modified>
</cp:coreProperties>
</file>